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notesMasterIdLst>
    <p:notesMasterId r:id="rId8"/>
  </p:notesMasterIdLst>
  <p:sldSz cx="14630400" cy="8229600"/>
  <p:notesSz cx="8229600" cy="14630400"/>
  <p:embeddedFontLst>
    <p:embeddedFont>
      <p:font typeface="Gelasio"/>
      <p:regular r:id="rId13"/>
    </p:embeddedFont>
    <p:embeddedFont>
      <p:font typeface="Gelasio"/>
      <p:regular r:id="rId14"/>
    </p:embeddedFont>
    <p:embeddedFont>
      <p:font typeface="Gelasio"/>
      <p:regular r:id="rId15"/>
    </p:embeddedFont>
    <p:embeddedFont>
      <p:font typeface="Gelasio"/>
      <p:regular r:id="rId16"/>
    </p:embeddedFont>
    <p:embeddedFont>
      <p:font typeface="Gelasio"/>
      <p:regular r:id="rId17"/>
    </p:embeddedFont>
    <p:embeddedFont>
      <p:font typeface="Gelasio"/>
      <p:regular r:id="rId18"/>
    </p:embeddedFont>
    <p:embeddedFont>
      <p:font typeface="Gelasio"/>
      <p:regular r:id="rId19"/>
    </p:embeddedFont>
    <p:embeddedFont>
      <p:font typeface="Gelasio"/>
      <p:regular r:id="rId2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3" Type="http://schemas.openxmlformats.org/officeDocument/2006/relationships/font" Target="fonts/font1.fntdata"/><Relationship Id="rId14" Type="http://schemas.openxmlformats.org/officeDocument/2006/relationships/font" Target="fonts/font2.fntdata"/><Relationship Id="rId15" Type="http://schemas.openxmlformats.org/officeDocument/2006/relationships/font" Target="fonts/font3.fntdata"/><Relationship Id="rId16" Type="http://schemas.openxmlformats.org/officeDocument/2006/relationships/font" Target="fonts/font4.fntdata"/><Relationship Id="rId17" Type="http://schemas.openxmlformats.org/officeDocument/2006/relationships/font" Target="fonts/font5.fntdata"/><Relationship Id="rId18" Type="http://schemas.openxmlformats.org/officeDocument/2006/relationships/font" Target="fonts/font6.fntdata"/><Relationship Id="rId19" Type="http://schemas.openxmlformats.org/officeDocument/2006/relationships/font" Target="fonts/font7.fntdata"/><Relationship Id="rId20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3.xml"/><Relationship Id="rId7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5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6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5656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D8B6A4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Maîtriser l'Active Directory sous Windows Server 2022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814286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Ce guide vous présente les concepts fondamentaux de l'Active Directory. Vous découvrirez comment créer un domaine et le gérer efficacement.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795242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Nous explorerons la gestion des utilisateurs, les stratégies de groupe et les avantages pour votre infrastructure.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793790" y="5793105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4D4D51"/>
            </a:solidFill>
            <a:prstDash val="solid"/>
          </a:ln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10" y="5800725"/>
            <a:ext cx="347663" cy="34766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270040" y="5776198"/>
            <a:ext cx="2615803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C9C2C0"/>
                </a:solidFill>
                <a:latin typeface="Gelasio Bold" pitchFamily="34" charset="0"/>
                <a:ea typeface="Gelasio Bold" pitchFamily="34" charset="-122"/>
                <a:cs typeface="Gelasio Bold" pitchFamily="34" charset="-120"/>
              </a:rPr>
              <a:t>par BurNinG Soul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4023" y="737711"/>
            <a:ext cx="5444728" cy="673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300"/>
              </a:lnSpc>
              <a:buNone/>
            </a:pPr>
            <a:r>
              <a:rPr lang="en-US" sz="4200" dirty="0">
                <a:solidFill>
                  <a:srgbClr val="D8B6A4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Création d'un domaine</a:t>
            </a:r>
            <a:endParaRPr lang="en-US" sz="42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23" y="1734145"/>
            <a:ext cx="1077278" cy="158615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154436" y="1949529"/>
            <a:ext cx="3141226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Installation du rôle AD DS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2154436" y="2415302"/>
            <a:ext cx="6235541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65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Utilisez le Gestionnaire de serveur pour ajouter le rôle Active Directory Domain Services.</a:t>
            </a:r>
            <a:endParaRPr lang="en-US" sz="16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23" y="3320296"/>
            <a:ext cx="1077278" cy="158615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154436" y="3535680"/>
            <a:ext cx="4399002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Promotion en contrôleur de domaine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2154436" y="4001453"/>
            <a:ext cx="6235541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65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Exécutez l'assistant de configuration pour créer une nouvelle forêt et un nouveau domaine.</a:t>
            </a:r>
            <a:endParaRPr lang="en-US" sz="16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023" y="4906447"/>
            <a:ext cx="1077278" cy="129266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154436" y="5121831"/>
            <a:ext cx="2693194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Configuration DNS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2154436" y="5587603"/>
            <a:ext cx="6235541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65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Vérifiez que le service DNS est correctement installé et configuré.</a:t>
            </a:r>
            <a:endParaRPr lang="en-US" sz="16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023" y="6199108"/>
            <a:ext cx="1077278" cy="1292662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154436" y="6414492"/>
            <a:ext cx="2693194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Vérification</a:t>
            </a:r>
            <a:endParaRPr lang="en-US" sz="2100" dirty="0"/>
          </a:p>
        </p:txBody>
      </p:sp>
      <p:sp>
        <p:nvSpPr>
          <p:cNvPr id="15" name="Text 8"/>
          <p:cNvSpPr/>
          <p:nvPr/>
        </p:nvSpPr>
        <p:spPr>
          <a:xfrm>
            <a:off x="2154436" y="6880265"/>
            <a:ext cx="6235541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65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Tests pour la fonctionnalité du domaine.</a:t>
            </a:r>
            <a:endParaRPr lang="en-US" sz="16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70127"/>
            <a:ext cx="861012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D8B6A4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Gestion des utilisateurs et groupes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019068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373433"/>
          </a:solidFill>
          <a:ln/>
        </p:spPr>
      </p:sp>
      <p:sp>
        <p:nvSpPr>
          <p:cNvPr id="4" name="Text 2"/>
          <p:cNvSpPr/>
          <p:nvPr/>
        </p:nvSpPr>
        <p:spPr>
          <a:xfrm>
            <a:off x="1303973" y="3019068"/>
            <a:ext cx="304728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Création des utilisateurs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303973" y="3509486"/>
            <a:ext cx="125326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Utilisez le Centre d'administration Active Directory. Définissez les attributs obligatoires comme le nom et l'identifiant.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1133951" y="4099203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373433"/>
          </a:solidFill>
          <a:ln/>
        </p:spPr>
      </p:sp>
      <p:sp>
        <p:nvSpPr>
          <p:cNvPr id="7" name="Text 5"/>
          <p:cNvSpPr/>
          <p:nvPr/>
        </p:nvSpPr>
        <p:spPr>
          <a:xfrm>
            <a:off x="1644134" y="4099203"/>
            <a:ext cx="306943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Organisation en groupes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1644134" y="4589621"/>
            <a:ext cx="121924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Créez des groupes pour simplifier l'attribution des droits. Distinguez les groupes de sécurité et de distribution.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1474232" y="5179338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373433"/>
          </a:solidFill>
          <a:ln/>
        </p:spPr>
      </p:sp>
      <p:sp>
        <p:nvSpPr>
          <p:cNvPr id="10" name="Text 8"/>
          <p:cNvSpPr/>
          <p:nvPr/>
        </p:nvSpPr>
        <p:spPr>
          <a:xfrm>
            <a:off x="1984415" y="51793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Attribution des rôles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1984415" y="5669756"/>
            <a:ext cx="118521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Définissez les rôles et déléguez l'administration aux utilisateurs avancés.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678858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D8B6A4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Unités d'organisation (OU)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6800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Création d'OU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170515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Concevez une structure d'OU adaptée à votre organisation. Reflétez la structure physique ou fonctionnelle.</a:t>
            </a:r>
            <a:endParaRPr lang="en-US" sz="17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6800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Placement des objets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170515"/>
            <a:ext cx="3898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Placez utilisateurs, groupes et ordinateurs dans les OU appropriées. Facilitez la gestion quotidienne.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1326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Délégation de contrôle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623084"/>
            <a:ext cx="3898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Attribuez des droits d'administration spécifiques par OU. Limitez les privilèges selon les besoins.</a:t>
            </a:r>
            <a:endParaRPr lang="en-US" sz="17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1326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Maintenance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623084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Révisez régulièrement la structure. Adaptez-la à l'évolution de l'entreprise.</a:t>
            </a:r>
            <a:endParaRPr lang="en-US" sz="1750" dirty="0"/>
          </a:p>
        </p:txBody>
      </p:sp>
      <p:pic>
        <p:nvPicPr>
          <p:cNvPr id="17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25962"/>
            <a:ext cx="684026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D8B6A4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Stratégies de groupe (GPO)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8348" y="2188369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892" y="2804398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4151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Sécurité renforcée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2905601"/>
            <a:ext cx="385226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Politiques de mots de passe complexes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508415"/>
            <a:ext cx="8592860" cy="15240"/>
          </a:xfrm>
          <a:prstGeom prst="roundRect">
            <a:avLst>
              <a:gd name="adj" fmla="val 223256"/>
            </a:avLst>
          </a:prstGeom>
          <a:solidFill>
            <a:srgbClr val="504D4C"/>
          </a:solidFill>
          <a:ln/>
        </p:spPr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381" y="3551992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4006096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3778806"/>
            <a:ext cx="309776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Configuration des postes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269224"/>
            <a:ext cx="325266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Paramètres système uniformisés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4872038"/>
            <a:ext cx="7516773" cy="15240"/>
          </a:xfrm>
          <a:prstGeom prst="roundRect">
            <a:avLst>
              <a:gd name="adj" fmla="val 223256"/>
            </a:avLst>
          </a:prstGeom>
          <a:solidFill>
            <a:srgbClr val="504D4C"/>
          </a:solidFill>
          <a:ln/>
        </p:spPr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4915614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773" y="5369719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1424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Restrictions logicielles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5632847"/>
            <a:ext cx="361128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Contrôle des applications autorisées</a:t>
            </a:r>
            <a:endParaRPr lang="en-US" sz="1750" dirty="0"/>
          </a:p>
        </p:txBody>
      </p:sp>
      <p:sp>
        <p:nvSpPr>
          <p:cNvPr id="17" name="Text 9"/>
          <p:cNvSpPr/>
          <p:nvPr/>
        </p:nvSpPr>
        <p:spPr>
          <a:xfrm>
            <a:off x="793790" y="6477714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Les GPO permettent d'appliquer des configurations standardisées à l'ensemble du parc informatique. Elles garantissent la conformité aux politiques de sécurité.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6032" y="643771"/>
            <a:ext cx="6256377" cy="5679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450"/>
              </a:lnSpc>
              <a:buNone/>
            </a:pPr>
            <a:r>
              <a:rPr lang="en-US" sz="3550" dirty="0">
                <a:solidFill>
                  <a:srgbClr val="D8B6A4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Bonnes pratiques et conclusion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636032" y="1484233"/>
            <a:ext cx="7871936" cy="1338024"/>
          </a:xfrm>
          <a:prstGeom prst="roundRect">
            <a:avLst>
              <a:gd name="adj" fmla="val 2038"/>
            </a:avLst>
          </a:prstGeom>
          <a:solidFill>
            <a:srgbClr val="373433"/>
          </a:solidFill>
          <a:ln/>
        </p:spPr>
      </p:sp>
      <p:sp>
        <p:nvSpPr>
          <p:cNvPr id="5" name="Text 2"/>
          <p:cNvSpPr/>
          <p:nvPr/>
        </p:nvSpPr>
        <p:spPr>
          <a:xfrm>
            <a:off x="817721" y="1665923"/>
            <a:ext cx="2271951" cy="2839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Documentation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817721" y="2058829"/>
            <a:ext cx="7508558" cy="5817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Documentez la structure de votre domaine. Tenez un registre des modifications apportées aux GPO.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636032" y="3003947"/>
            <a:ext cx="7871936" cy="1047155"/>
          </a:xfrm>
          <a:prstGeom prst="roundRect">
            <a:avLst>
              <a:gd name="adj" fmla="val 2604"/>
            </a:avLst>
          </a:prstGeom>
          <a:solidFill>
            <a:srgbClr val="373433"/>
          </a:solidFill>
          <a:ln/>
        </p:spPr>
      </p:sp>
      <p:sp>
        <p:nvSpPr>
          <p:cNvPr id="8" name="Text 5"/>
          <p:cNvSpPr/>
          <p:nvPr/>
        </p:nvSpPr>
        <p:spPr>
          <a:xfrm>
            <a:off x="817721" y="3185636"/>
            <a:ext cx="2271951" cy="2839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Sauvegardes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817721" y="3578543"/>
            <a:ext cx="7508558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Sauvegardez régulièrement l'état système des contrôleurs de domaine. 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636032" y="4232791"/>
            <a:ext cx="7871936" cy="1338024"/>
          </a:xfrm>
          <a:prstGeom prst="roundRect">
            <a:avLst>
              <a:gd name="adj" fmla="val 2038"/>
            </a:avLst>
          </a:prstGeom>
          <a:solidFill>
            <a:srgbClr val="373433"/>
          </a:solidFill>
          <a:ln/>
        </p:spPr>
      </p:sp>
      <p:sp>
        <p:nvSpPr>
          <p:cNvPr id="11" name="Text 8"/>
          <p:cNvSpPr/>
          <p:nvPr/>
        </p:nvSpPr>
        <p:spPr>
          <a:xfrm>
            <a:off x="817721" y="4414480"/>
            <a:ext cx="2271951" cy="2839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Mises à jour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817721" y="4807387"/>
            <a:ext cx="7508558" cy="5817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Maintenez vos serveurs à jour. Testez les mises à jour dans un environnement de préproduction.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636032" y="5752505"/>
            <a:ext cx="7871936" cy="1047155"/>
          </a:xfrm>
          <a:prstGeom prst="roundRect">
            <a:avLst>
              <a:gd name="adj" fmla="val 2604"/>
            </a:avLst>
          </a:prstGeom>
          <a:solidFill>
            <a:srgbClr val="373433"/>
          </a:solidFill>
          <a:ln/>
        </p:spPr>
      </p:sp>
      <p:sp>
        <p:nvSpPr>
          <p:cNvPr id="14" name="Text 11"/>
          <p:cNvSpPr/>
          <p:nvPr/>
        </p:nvSpPr>
        <p:spPr>
          <a:xfrm>
            <a:off x="817721" y="5934194"/>
            <a:ext cx="2271951" cy="2839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Surveillance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817721" y="6327100"/>
            <a:ext cx="7508558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Surveillez les journaux d'événements. Mettez en place des alertes pour les activités suspectes.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636032" y="7004090"/>
            <a:ext cx="7871936" cy="5817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C9C2C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L'Active Directory est un pilier fondamental de votre infrastructure informatique. Sa maîtrise vous permettra de gérer efficacement vos ressources.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2025-06-02T08:26:21Z</dcterms:created>
  <dcterms:modified xsi:type="dcterms:W3CDTF">2025-06-02T08:26:21Z</dcterms:modified>
</cp:coreProperties>
</file>