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notesMasterIdLst>
    <p:notesMasterId r:id="rId9"/>
  </p:notesMasterIdLst>
  <p:sldSz cx="14630400" cy="8229600"/>
  <p:notesSz cx="8229600" cy="14630400"/>
  <p:embeddedFontLst>
    <p:embeddedFont>
      <p:font typeface="Spline Sans"/>
      <p:regular r:id="rId14"/>
    </p:embeddedFont>
    <p:embeddedFont>
      <p:font typeface="Spline Sans"/>
      <p:regular r:id="rId15"/>
    </p:embeddedFont>
    <p:embeddedFont>
      <p:font typeface="Barlow"/>
      <p:regular r:id="rId16"/>
    </p:embeddedFont>
    <p:embeddedFont>
      <p:font typeface="Barlow"/>
      <p:regular r:id="rId17"/>
    </p:embeddedFont>
    <p:embeddedFont>
      <p:font typeface="Barlow"/>
      <p:regular r:id="rId18"/>
    </p:embeddedFont>
    <p:embeddedFont>
      <p:font typeface="Barlow"/>
      <p:regular r:id="rId19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4" Type="http://schemas.openxmlformats.org/officeDocument/2006/relationships/font" Target="fonts/font1.fntdata"/><Relationship Id="rId15" Type="http://schemas.openxmlformats.org/officeDocument/2006/relationships/font" Target="fonts/font2.fntdata"/><Relationship Id="rId16" Type="http://schemas.openxmlformats.org/officeDocument/2006/relationships/font" Target="fonts/font3.fntdata"/><Relationship Id="rId17" Type="http://schemas.openxmlformats.org/officeDocument/2006/relationships/font" Target="fonts/font4.fntdata"/><Relationship Id="rId18" Type="http://schemas.openxmlformats.org/officeDocument/2006/relationships/font" Target="fonts/font5.fntdata"/><Relationship Id="rId19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2-1.png"/><Relationship Id="rId2" Type="http://schemas.openxmlformats.org/officeDocument/2006/relationships/image" Target="../media/image-1002-2.png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3-1.png"/><Relationship Id="rId2" Type="http://schemas.openxmlformats.org/officeDocument/2006/relationships/image" Target="../media/image-1003-2.png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4-1.png"/><Relationship Id="rId2" Type="http://schemas.openxmlformats.org/officeDocument/2006/relationships/image" Target="../media/image-1004-2.png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5-1.png"/><Relationship Id="rId2" Type="http://schemas.openxmlformats.org/officeDocument/2006/relationships/image" Target="../media/image-1005-2.png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6-1.png"/><Relationship Id="rId2" Type="http://schemas.openxmlformats.org/officeDocument/2006/relationships/image" Target="../media/image-1006-2.png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7-1.png"/><Relationship Id="rId2" Type="http://schemas.openxmlformats.org/officeDocument/2006/relationships/image" Target="../media/image-1007-2.png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8-1.png"/><Relationship Id="rId2" Type="http://schemas.openxmlformats.org/officeDocument/2006/relationships/image" Target="../media/image-1008-2.png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image" Target="../media/image-2-6.png"/><Relationship Id="rId7" Type="http://schemas.openxmlformats.org/officeDocument/2006/relationships/slideLayout" Target="../slideLayouts/slideLayout3.xml"/><Relationship Id="rId8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7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2157651"/>
            <a:ext cx="12902327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400"/>
              </a:lnSpc>
              <a:buNone/>
            </a:pPr>
            <a:r>
              <a:rPr lang="en-US" sz="4300" b="1" dirty="0">
                <a:solidFill>
                  <a:srgbClr val="F0FCFF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Déploiement d'un Serveur DNS via Active Directory</a:t>
            </a:r>
            <a:endParaRPr lang="en-US" sz="4300" dirty="0"/>
          </a:p>
        </p:txBody>
      </p:sp>
      <p:sp>
        <p:nvSpPr>
          <p:cNvPr id="3" name="Text 1"/>
          <p:cNvSpPr/>
          <p:nvPr/>
        </p:nvSpPr>
        <p:spPr>
          <a:xfrm>
            <a:off x="864037" y="3899535"/>
            <a:ext cx="12902327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Ce guide technique présente les étapes essentielles pour déployer un serveur DNS intégré à l'Active Directory sous Windows Server 2022.</a:t>
            </a:r>
            <a:endParaRPr lang="en-US" sz="1900" dirty="0"/>
          </a:p>
        </p:txBody>
      </p:sp>
      <p:sp>
        <p:nvSpPr>
          <p:cNvPr id="4" name="Text 2"/>
          <p:cNvSpPr/>
          <p:nvPr/>
        </p:nvSpPr>
        <p:spPr>
          <a:xfrm>
            <a:off x="864037" y="4967288"/>
            <a:ext cx="12902327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Nous explorerons l'installation, la configuration et les avantages pour votre infrastructure réseau d'entreprise.</a:t>
            </a:r>
            <a:endParaRPr lang="en-US" sz="1900" dirty="0"/>
          </a:p>
        </p:txBody>
      </p:sp>
      <p:sp>
        <p:nvSpPr>
          <p:cNvPr id="5" name="Shape 3"/>
          <p:cNvSpPr/>
          <p:nvPr/>
        </p:nvSpPr>
        <p:spPr>
          <a:xfrm>
            <a:off x="864037" y="5658445"/>
            <a:ext cx="394930" cy="394930"/>
          </a:xfrm>
          <a:prstGeom prst="roundRect">
            <a:avLst>
              <a:gd name="adj" fmla="val 23151155"/>
            </a:avLst>
          </a:prstGeom>
          <a:noFill/>
          <a:ln w="7620">
            <a:solidFill>
              <a:srgbClr val="4D4D51"/>
            </a:solidFill>
            <a:prstDash val="solid"/>
          </a:ln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71657" y="5666065"/>
            <a:ext cx="379690" cy="37969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382316" y="5639991"/>
            <a:ext cx="2296478" cy="4319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400"/>
              </a:lnSpc>
              <a:buNone/>
            </a:pPr>
            <a:r>
              <a:rPr lang="en-US" sz="2400" b="1" dirty="0">
                <a:solidFill>
                  <a:srgbClr val="E0E4E6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par BurNinG Soul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1393746"/>
            <a:ext cx="7278886" cy="6858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400"/>
              </a:lnSpc>
              <a:buNone/>
            </a:pPr>
            <a:r>
              <a:rPr lang="en-US" sz="4300" b="1" dirty="0">
                <a:solidFill>
                  <a:srgbClr val="F0FCFF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Le Rôle Fondamental du DNS</a:t>
            </a:r>
            <a:endParaRPr lang="en-US" sz="430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5140" y="2573298"/>
            <a:ext cx="2128838" cy="1379696"/>
          </a:xfrm>
          <a:prstGeom prst="rect">
            <a:avLst/>
          </a:prstGeom>
        </p:spPr>
      </p:pic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5966" y="3215997"/>
            <a:ext cx="347186" cy="433983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400794" y="2820114"/>
            <a:ext cx="274320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E0E4E6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Navigation Web</a:t>
            </a:r>
            <a:endParaRPr lang="en-US" sz="2150" dirty="0"/>
          </a:p>
        </p:txBody>
      </p:sp>
      <p:sp>
        <p:nvSpPr>
          <p:cNvPr id="6" name="Text 2"/>
          <p:cNvSpPr/>
          <p:nvPr/>
        </p:nvSpPr>
        <p:spPr>
          <a:xfrm>
            <a:off x="5400794" y="3311128"/>
            <a:ext cx="5141714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Conversion des noms de domaine en adresses IP</a:t>
            </a:r>
            <a:endParaRPr lang="en-US" sz="1900" dirty="0"/>
          </a:p>
        </p:txBody>
      </p:sp>
      <p:sp>
        <p:nvSpPr>
          <p:cNvPr id="7" name="Shape 3"/>
          <p:cNvSpPr/>
          <p:nvPr/>
        </p:nvSpPr>
        <p:spPr>
          <a:xfrm>
            <a:off x="5215652" y="3968591"/>
            <a:ext cx="8489037" cy="15240"/>
          </a:xfrm>
          <a:prstGeom prst="roundRect">
            <a:avLst>
              <a:gd name="adj" fmla="val 2430000"/>
            </a:avLst>
          </a:prstGeom>
          <a:solidFill>
            <a:srgbClr val="16FFBB"/>
          </a:solidFill>
          <a:ln/>
        </p:spPr>
      </p:sp>
      <p:pic>
        <p:nvPicPr>
          <p:cNvPr id="8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0721" y="4014668"/>
            <a:ext cx="4257675" cy="1379696"/>
          </a:xfrm>
          <a:prstGeom prst="rect">
            <a:avLst/>
          </a:prstGeom>
        </p:spPr>
      </p:pic>
      <p:pic>
        <p:nvPicPr>
          <p:cNvPr id="9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5966" y="4487466"/>
            <a:ext cx="347186" cy="433983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6465213" y="4261485"/>
            <a:ext cx="274320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E0E4E6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Services Réseau</a:t>
            </a:r>
            <a:endParaRPr lang="en-US" sz="2150" dirty="0"/>
          </a:p>
        </p:txBody>
      </p:sp>
      <p:sp>
        <p:nvSpPr>
          <p:cNvPr id="11" name="Text 5"/>
          <p:cNvSpPr/>
          <p:nvPr/>
        </p:nvSpPr>
        <p:spPr>
          <a:xfrm>
            <a:off x="6465213" y="4752499"/>
            <a:ext cx="4227552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Localisation des serveurs et ressources</a:t>
            </a:r>
            <a:endParaRPr lang="en-US" sz="1900" dirty="0"/>
          </a:p>
        </p:txBody>
      </p:sp>
      <p:sp>
        <p:nvSpPr>
          <p:cNvPr id="12" name="Shape 6"/>
          <p:cNvSpPr/>
          <p:nvPr/>
        </p:nvSpPr>
        <p:spPr>
          <a:xfrm>
            <a:off x="6280071" y="5409962"/>
            <a:ext cx="7424618" cy="15240"/>
          </a:xfrm>
          <a:prstGeom prst="roundRect">
            <a:avLst>
              <a:gd name="adj" fmla="val 2430000"/>
            </a:avLst>
          </a:prstGeom>
          <a:solidFill>
            <a:srgbClr val="29DDDA"/>
          </a:solidFill>
          <a:ln/>
        </p:spPr>
      </p:sp>
      <p:pic>
        <p:nvPicPr>
          <p:cNvPr id="13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183" y="5456039"/>
            <a:ext cx="6386632" cy="1379696"/>
          </a:xfrm>
          <a:prstGeom prst="rect">
            <a:avLst/>
          </a:prstGeom>
        </p:spPr>
      </p:pic>
      <p:pic>
        <p:nvPicPr>
          <p:cNvPr id="14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5847" y="5928836"/>
            <a:ext cx="347186" cy="433983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7529632" y="5702856"/>
            <a:ext cx="3050619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E0E4E6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Communication Interne</a:t>
            </a:r>
            <a:endParaRPr lang="en-US" sz="2150" dirty="0"/>
          </a:p>
        </p:txBody>
      </p:sp>
      <p:sp>
        <p:nvSpPr>
          <p:cNvPr id="16" name="Text 8"/>
          <p:cNvSpPr/>
          <p:nvPr/>
        </p:nvSpPr>
        <p:spPr>
          <a:xfrm>
            <a:off x="7529632" y="6193869"/>
            <a:ext cx="4366974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Identification des postes et équipements</a:t>
            </a:r>
            <a:endParaRPr lang="en-US" sz="1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1432798"/>
            <a:ext cx="8674656" cy="6858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400"/>
              </a:lnSpc>
              <a:buNone/>
            </a:pPr>
            <a:r>
              <a:rPr lang="en-US" sz="4300" b="1" dirty="0">
                <a:solidFill>
                  <a:srgbClr val="F0FCFF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Symbiose DNS et Active Directory</a:t>
            </a:r>
            <a:endParaRPr lang="en-US" sz="430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4037" y="2488883"/>
            <a:ext cx="1234440" cy="148125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2468761" y="2735699"/>
            <a:ext cx="274320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E0E4E6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Service DNS</a:t>
            </a:r>
            <a:endParaRPr lang="en-US" sz="2150" dirty="0"/>
          </a:p>
        </p:txBody>
      </p:sp>
      <p:sp>
        <p:nvSpPr>
          <p:cNvPr id="5" name="Text 2"/>
          <p:cNvSpPr/>
          <p:nvPr/>
        </p:nvSpPr>
        <p:spPr>
          <a:xfrm>
            <a:off x="2468761" y="3226713"/>
            <a:ext cx="11297602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Résolution des noms de domaine</a:t>
            </a:r>
            <a:endParaRPr lang="en-US" sz="1900" dirty="0"/>
          </a:p>
        </p:txBody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037" y="3970139"/>
            <a:ext cx="1234440" cy="1481257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2468761" y="4216956"/>
            <a:ext cx="274320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E0E4E6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Active Directory</a:t>
            </a:r>
            <a:endParaRPr lang="en-US" sz="2150" dirty="0"/>
          </a:p>
        </p:txBody>
      </p:sp>
      <p:sp>
        <p:nvSpPr>
          <p:cNvPr id="8" name="Text 4"/>
          <p:cNvSpPr/>
          <p:nvPr/>
        </p:nvSpPr>
        <p:spPr>
          <a:xfrm>
            <a:off x="2468761" y="4707969"/>
            <a:ext cx="11297602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Réplication automatique des données</a:t>
            </a:r>
            <a:endParaRPr lang="en-US" sz="1900" dirty="0"/>
          </a:p>
        </p:txBody>
      </p:sp>
      <p:sp>
        <p:nvSpPr>
          <p:cNvPr id="9" name="Text 5"/>
          <p:cNvSpPr/>
          <p:nvPr/>
        </p:nvSpPr>
        <p:spPr>
          <a:xfrm>
            <a:off x="864037" y="5729049"/>
            <a:ext cx="12902327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L'AD utilise le DNS pour localiser les services et contrôleurs de domaine.</a:t>
            </a:r>
            <a:endParaRPr lang="en-US" sz="1900" dirty="0"/>
          </a:p>
        </p:txBody>
      </p:sp>
      <p:sp>
        <p:nvSpPr>
          <p:cNvPr id="10" name="Text 6"/>
          <p:cNvSpPr/>
          <p:nvPr/>
        </p:nvSpPr>
        <p:spPr>
          <a:xfrm>
            <a:off x="864037" y="6401753"/>
            <a:ext cx="12902327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Le DNS stocke ses zones dans l'AD pour une haute disponibilité.</a:t>
            </a:r>
            <a:endParaRPr lang="en-US" sz="1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1887379"/>
            <a:ext cx="6983968" cy="6858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400"/>
              </a:lnSpc>
              <a:buNone/>
            </a:pPr>
            <a:r>
              <a:rPr lang="en-US" sz="4300" b="1" dirty="0">
                <a:solidFill>
                  <a:srgbClr val="F0FCFF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Installation du Service DNS</a:t>
            </a:r>
            <a:endParaRPr lang="en-US" sz="4300" dirty="0"/>
          </a:p>
        </p:txBody>
      </p:sp>
      <p:sp>
        <p:nvSpPr>
          <p:cNvPr id="3" name="Shape 1"/>
          <p:cNvSpPr/>
          <p:nvPr/>
        </p:nvSpPr>
        <p:spPr>
          <a:xfrm>
            <a:off x="864037" y="2943463"/>
            <a:ext cx="185142" cy="886063"/>
          </a:xfrm>
          <a:prstGeom prst="roundRect">
            <a:avLst>
              <a:gd name="adj" fmla="val 200026"/>
            </a:avLst>
          </a:prstGeom>
          <a:solidFill>
            <a:srgbClr val="0A081B"/>
          </a:solidFill>
          <a:ln w="30480">
            <a:solidFill>
              <a:srgbClr val="16FFBB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1419463" y="2943463"/>
            <a:ext cx="274320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E0E4E6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Prérequis</a:t>
            </a:r>
            <a:endParaRPr lang="en-US" sz="2150" dirty="0"/>
          </a:p>
        </p:txBody>
      </p:sp>
      <p:sp>
        <p:nvSpPr>
          <p:cNvPr id="5" name="Text 3"/>
          <p:cNvSpPr/>
          <p:nvPr/>
        </p:nvSpPr>
        <p:spPr>
          <a:xfrm>
            <a:off x="1419463" y="3434477"/>
            <a:ext cx="12346900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Installer Windows Server 2022 et promouvoir en contrôleur de domaine.</a:t>
            </a:r>
            <a:endParaRPr lang="en-US" sz="1900" dirty="0"/>
          </a:p>
        </p:txBody>
      </p:sp>
      <p:sp>
        <p:nvSpPr>
          <p:cNvPr id="6" name="Shape 4"/>
          <p:cNvSpPr/>
          <p:nvPr/>
        </p:nvSpPr>
        <p:spPr>
          <a:xfrm>
            <a:off x="1234321" y="4076343"/>
            <a:ext cx="185142" cy="886063"/>
          </a:xfrm>
          <a:prstGeom prst="roundRect">
            <a:avLst>
              <a:gd name="adj" fmla="val 200026"/>
            </a:avLst>
          </a:prstGeom>
          <a:solidFill>
            <a:srgbClr val="0A081B"/>
          </a:solidFill>
          <a:ln w="30480">
            <a:solidFill>
              <a:srgbClr val="29DDDA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1789748" y="4076343"/>
            <a:ext cx="274320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E0E4E6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Installation du rôle</a:t>
            </a:r>
            <a:endParaRPr lang="en-US" sz="2150" dirty="0"/>
          </a:p>
        </p:txBody>
      </p:sp>
      <p:sp>
        <p:nvSpPr>
          <p:cNvPr id="8" name="Text 6"/>
          <p:cNvSpPr/>
          <p:nvPr/>
        </p:nvSpPr>
        <p:spPr>
          <a:xfrm>
            <a:off x="1789748" y="4567357"/>
            <a:ext cx="11976616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Via Gestionnaire de serveur → Ajouter des rôles et fonctionnalités.</a:t>
            </a:r>
            <a:endParaRPr lang="en-US" sz="1900" dirty="0"/>
          </a:p>
        </p:txBody>
      </p:sp>
      <p:sp>
        <p:nvSpPr>
          <p:cNvPr id="9" name="Shape 7"/>
          <p:cNvSpPr/>
          <p:nvPr/>
        </p:nvSpPr>
        <p:spPr>
          <a:xfrm>
            <a:off x="1604605" y="5209223"/>
            <a:ext cx="185142" cy="886063"/>
          </a:xfrm>
          <a:prstGeom prst="roundRect">
            <a:avLst>
              <a:gd name="adj" fmla="val 200026"/>
            </a:avLst>
          </a:prstGeom>
          <a:solidFill>
            <a:srgbClr val="0A081B"/>
          </a:solidFill>
          <a:ln w="30480">
            <a:solidFill>
              <a:srgbClr val="37A7E7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2160032" y="5209223"/>
            <a:ext cx="274320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E0E4E6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Configuration initiale</a:t>
            </a:r>
            <a:endParaRPr lang="en-US" sz="2150" dirty="0"/>
          </a:p>
        </p:txBody>
      </p:sp>
      <p:sp>
        <p:nvSpPr>
          <p:cNvPr id="11" name="Text 9"/>
          <p:cNvSpPr/>
          <p:nvPr/>
        </p:nvSpPr>
        <p:spPr>
          <a:xfrm>
            <a:off x="2160032" y="5700236"/>
            <a:ext cx="11606332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Créer les zones de recherche directe et inversée.</a:t>
            </a:r>
            <a:endParaRPr lang="en-US" sz="1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2528649"/>
            <a:ext cx="8611195" cy="6858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400"/>
              </a:lnSpc>
              <a:buNone/>
            </a:pPr>
            <a:r>
              <a:rPr lang="en-US" sz="4300" b="1" dirty="0">
                <a:solidFill>
                  <a:srgbClr val="F0FCFF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Exemples d'Enregistrements DNS</a:t>
            </a:r>
            <a:endParaRPr lang="en-US" sz="4300" dirty="0"/>
          </a:p>
        </p:txBody>
      </p:sp>
      <p:sp>
        <p:nvSpPr>
          <p:cNvPr id="3" name="Shape 1"/>
          <p:cNvSpPr/>
          <p:nvPr/>
        </p:nvSpPr>
        <p:spPr>
          <a:xfrm>
            <a:off x="864037" y="3584734"/>
            <a:ext cx="12902327" cy="1443514"/>
          </a:xfrm>
          <a:prstGeom prst="roundRect">
            <a:avLst>
              <a:gd name="adj" fmla="val 25655"/>
            </a:avLst>
          </a:prstGeom>
          <a:noFill/>
          <a:ln w="15240">
            <a:solidFill>
              <a:srgbClr val="FFFFFF">
                <a:alpha val="24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879277" y="3599974"/>
            <a:ext cx="12871847" cy="706517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5" name="Text 3"/>
          <p:cNvSpPr/>
          <p:nvPr/>
        </p:nvSpPr>
        <p:spPr>
          <a:xfrm>
            <a:off x="1126331" y="3755708"/>
            <a:ext cx="2720459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Type</a:t>
            </a:r>
            <a:endParaRPr lang="en-US" sz="1900" dirty="0"/>
          </a:p>
        </p:txBody>
      </p:sp>
      <p:sp>
        <p:nvSpPr>
          <p:cNvPr id="6" name="Text 4"/>
          <p:cNvSpPr/>
          <p:nvPr/>
        </p:nvSpPr>
        <p:spPr>
          <a:xfrm>
            <a:off x="4348043" y="3755708"/>
            <a:ext cx="2716649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Nom</a:t>
            </a:r>
            <a:endParaRPr lang="en-US" sz="1900" dirty="0"/>
          </a:p>
        </p:txBody>
      </p:sp>
      <p:sp>
        <p:nvSpPr>
          <p:cNvPr id="7" name="Text 5"/>
          <p:cNvSpPr/>
          <p:nvPr/>
        </p:nvSpPr>
        <p:spPr>
          <a:xfrm>
            <a:off x="7565946" y="3755708"/>
            <a:ext cx="2716649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Valeur</a:t>
            </a:r>
            <a:endParaRPr lang="en-US" sz="1900" dirty="0"/>
          </a:p>
        </p:txBody>
      </p:sp>
      <p:sp>
        <p:nvSpPr>
          <p:cNvPr id="8" name="Text 6"/>
          <p:cNvSpPr/>
          <p:nvPr/>
        </p:nvSpPr>
        <p:spPr>
          <a:xfrm>
            <a:off x="10783848" y="3755708"/>
            <a:ext cx="2720459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Utilisation</a:t>
            </a:r>
            <a:endParaRPr lang="en-US" sz="1900" dirty="0"/>
          </a:p>
        </p:txBody>
      </p:sp>
      <p:sp>
        <p:nvSpPr>
          <p:cNvPr id="9" name="Shape 7"/>
          <p:cNvSpPr/>
          <p:nvPr/>
        </p:nvSpPr>
        <p:spPr>
          <a:xfrm>
            <a:off x="879277" y="4306491"/>
            <a:ext cx="12871847" cy="706517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0" name="Text 8"/>
          <p:cNvSpPr/>
          <p:nvPr/>
        </p:nvSpPr>
        <p:spPr>
          <a:xfrm>
            <a:off x="1126331" y="4462224"/>
            <a:ext cx="2720459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SRV</a:t>
            </a:r>
            <a:endParaRPr lang="en-US" sz="1900" dirty="0"/>
          </a:p>
        </p:txBody>
      </p:sp>
      <p:sp>
        <p:nvSpPr>
          <p:cNvPr id="11" name="Text 9"/>
          <p:cNvSpPr/>
          <p:nvPr/>
        </p:nvSpPr>
        <p:spPr>
          <a:xfrm>
            <a:off x="4348043" y="4462224"/>
            <a:ext cx="2716649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Guillaume-DNS</a:t>
            </a:r>
            <a:endParaRPr lang="en-US" sz="1900" dirty="0"/>
          </a:p>
        </p:txBody>
      </p:sp>
      <p:sp>
        <p:nvSpPr>
          <p:cNvPr id="12" name="Text 10"/>
          <p:cNvSpPr/>
          <p:nvPr/>
        </p:nvSpPr>
        <p:spPr>
          <a:xfrm>
            <a:off x="7565946" y="4462224"/>
            <a:ext cx="2716649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192.168.1.1</a:t>
            </a:r>
            <a:endParaRPr lang="en-US" sz="1900" dirty="0"/>
          </a:p>
        </p:txBody>
      </p:sp>
      <p:sp>
        <p:nvSpPr>
          <p:cNvPr id="13" name="Text 11"/>
          <p:cNvSpPr/>
          <p:nvPr/>
        </p:nvSpPr>
        <p:spPr>
          <a:xfrm>
            <a:off x="10783848" y="4462224"/>
            <a:ext cx="2720459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Serveur principal</a:t>
            </a:r>
            <a:endParaRPr lang="en-US" sz="1900" dirty="0"/>
          </a:p>
        </p:txBody>
      </p:sp>
      <p:sp>
        <p:nvSpPr>
          <p:cNvPr id="14" name="Text 12"/>
          <p:cNvSpPr/>
          <p:nvPr/>
        </p:nvSpPr>
        <p:spPr>
          <a:xfrm>
            <a:off x="864037" y="5305901"/>
            <a:ext cx="12902327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Ces enregistrements permettent aux utilisateurs d'accéder aux ressources réseau.</a:t>
            </a:r>
            <a:endParaRPr lang="en-US" sz="1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1267063"/>
            <a:ext cx="7111484" cy="6858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400"/>
              </a:lnSpc>
              <a:buNone/>
            </a:pPr>
            <a:r>
              <a:rPr lang="en-US" sz="4300" b="1" dirty="0">
                <a:solidFill>
                  <a:srgbClr val="F0FCFF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Avantages pour l'Entreprise</a:t>
            </a:r>
            <a:endParaRPr lang="en-US" sz="4300" dirty="0"/>
          </a:p>
        </p:txBody>
      </p:sp>
      <p:sp>
        <p:nvSpPr>
          <p:cNvPr id="3" name="Text 1"/>
          <p:cNvSpPr/>
          <p:nvPr/>
        </p:nvSpPr>
        <p:spPr>
          <a:xfrm>
            <a:off x="2314099" y="2669619"/>
            <a:ext cx="274320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E0E4E6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Sécurité</a:t>
            </a:r>
            <a:endParaRPr lang="en-US" sz="2150" dirty="0"/>
          </a:p>
        </p:txBody>
      </p:sp>
      <p:sp>
        <p:nvSpPr>
          <p:cNvPr id="4" name="Text 2"/>
          <p:cNvSpPr/>
          <p:nvPr/>
        </p:nvSpPr>
        <p:spPr>
          <a:xfrm>
            <a:off x="864037" y="3160633"/>
            <a:ext cx="4193262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Mises à jour dynamiques sécurisées</a:t>
            </a:r>
            <a:endParaRPr lang="en-US" sz="1900" dirty="0"/>
          </a:p>
        </p:txBody>
      </p:sp>
      <p:sp>
        <p:nvSpPr>
          <p:cNvPr id="5" name="Text 3"/>
          <p:cNvSpPr/>
          <p:nvPr/>
        </p:nvSpPr>
        <p:spPr>
          <a:xfrm>
            <a:off x="864037" y="3703796"/>
            <a:ext cx="4193262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Protection contre les modifications non autorisées</a:t>
            </a:r>
            <a:endParaRPr lang="en-US" sz="1900" dirty="0"/>
          </a:p>
        </p:txBody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57299" y="2446615"/>
            <a:ext cx="4515803" cy="4515803"/>
          </a:xfrm>
          <a:prstGeom prst="rect">
            <a:avLst/>
          </a:prstGeom>
        </p:spPr>
      </p:pic>
      <p:pic>
        <p:nvPicPr>
          <p:cNvPr id="7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9361" y="3665220"/>
            <a:ext cx="347186" cy="433983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9573101" y="2867144"/>
            <a:ext cx="274320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E0E4E6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Réplication</a:t>
            </a:r>
            <a:endParaRPr lang="en-US" sz="2150" dirty="0"/>
          </a:p>
        </p:txBody>
      </p:sp>
      <p:sp>
        <p:nvSpPr>
          <p:cNvPr id="9" name="Text 5"/>
          <p:cNvSpPr/>
          <p:nvPr/>
        </p:nvSpPr>
        <p:spPr>
          <a:xfrm>
            <a:off x="9573101" y="3358158"/>
            <a:ext cx="4193262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Haute disponibilité des données DNS</a:t>
            </a:r>
            <a:endParaRPr lang="en-US" sz="1900" dirty="0"/>
          </a:p>
        </p:txBody>
      </p:sp>
      <p:sp>
        <p:nvSpPr>
          <p:cNvPr id="10" name="Text 6"/>
          <p:cNvSpPr/>
          <p:nvPr/>
        </p:nvSpPr>
        <p:spPr>
          <a:xfrm>
            <a:off x="9573101" y="3901321"/>
            <a:ext cx="4193262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Résilience en cas de panne</a:t>
            </a:r>
            <a:endParaRPr lang="en-US" sz="1900" dirty="0"/>
          </a:p>
        </p:txBody>
      </p:sp>
      <p:pic>
        <p:nvPicPr>
          <p:cNvPr id="11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7299" y="2446615"/>
            <a:ext cx="4515803" cy="4515803"/>
          </a:xfrm>
          <a:prstGeom prst="rect">
            <a:avLst/>
          </a:prstGeom>
        </p:spPr>
      </p:pic>
      <p:pic>
        <p:nvPicPr>
          <p:cNvPr id="12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3733" y="3665220"/>
            <a:ext cx="347186" cy="433983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9573101" y="5310188"/>
            <a:ext cx="274320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E0E4E6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Administration</a:t>
            </a:r>
            <a:endParaRPr lang="en-US" sz="2150" dirty="0"/>
          </a:p>
        </p:txBody>
      </p:sp>
      <p:sp>
        <p:nvSpPr>
          <p:cNvPr id="14" name="Text 8"/>
          <p:cNvSpPr/>
          <p:nvPr/>
        </p:nvSpPr>
        <p:spPr>
          <a:xfrm>
            <a:off x="9573101" y="5801201"/>
            <a:ext cx="4193262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Gestion centralisée</a:t>
            </a:r>
            <a:endParaRPr lang="en-US" sz="1900" dirty="0"/>
          </a:p>
        </p:txBody>
      </p:sp>
      <p:sp>
        <p:nvSpPr>
          <p:cNvPr id="15" name="Text 9"/>
          <p:cNvSpPr/>
          <p:nvPr/>
        </p:nvSpPr>
        <p:spPr>
          <a:xfrm>
            <a:off x="9573101" y="6344364"/>
            <a:ext cx="4193262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Intégration aux outils Microsoft</a:t>
            </a:r>
            <a:endParaRPr lang="en-US" sz="1900" dirty="0"/>
          </a:p>
        </p:txBody>
      </p:sp>
      <p:pic>
        <p:nvPicPr>
          <p:cNvPr id="1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7299" y="2446615"/>
            <a:ext cx="4515803" cy="4515803"/>
          </a:xfrm>
          <a:prstGeom prst="rect">
            <a:avLst/>
          </a:prstGeom>
        </p:spPr>
      </p:pic>
      <p:pic>
        <p:nvPicPr>
          <p:cNvPr id="1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3733" y="5309592"/>
            <a:ext cx="347186" cy="433983"/>
          </a:xfrm>
          <a:prstGeom prst="rect">
            <a:avLst/>
          </a:prstGeom>
        </p:spPr>
      </p:pic>
      <p:sp>
        <p:nvSpPr>
          <p:cNvPr id="18" name="Text 10"/>
          <p:cNvSpPr/>
          <p:nvPr/>
        </p:nvSpPr>
        <p:spPr>
          <a:xfrm>
            <a:off x="2314099" y="5310188"/>
            <a:ext cx="274320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E0E4E6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Performance</a:t>
            </a:r>
            <a:endParaRPr lang="en-US" sz="2150" dirty="0"/>
          </a:p>
        </p:txBody>
      </p:sp>
      <p:sp>
        <p:nvSpPr>
          <p:cNvPr id="19" name="Text 11"/>
          <p:cNvSpPr/>
          <p:nvPr/>
        </p:nvSpPr>
        <p:spPr>
          <a:xfrm>
            <a:off x="864037" y="5801201"/>
            <a:ext cx="4193262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Résolution rapide des noms</a:t>
            </a:r>
            <a:endParaRPr lang="en-US" sz="1900" dirty="0"/>
          </a:p>
        </p:txBody>
      </p:sp>
      <p:sp>
        <p:nvSpPr>
          <p:cNvPr id="20" name="Text 12"/>
          <p:cNvSpPr/>
          <p:nvPr/>
        </p:nvSpPr>
        <p:spPr>
          <a:xfrm>
            <a:off x="864037" y="6344364"/>
            <a:ext cx="4193262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Mise en cache efficace</a:t>
            </a:r>
            <a:endParaRPr lang="en-US" sz="1900" dirty="0"/>
          </a:p>
        </p:txBody>
      </p:sp>
      <p:pic>
        <p:nvPicPr>
          <p:cNvPr id="21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57299" y="2446615"/>
            <a:ext cx="4515803" cy="4515803"/>
          </a:xfrm>
          <a:prstGeom prst="rect">
            <a:avLst/>
          </a:prstGeom>
        </p:spPr>
      </p:pic>
      <p:pic>
        <p:nvPicPr>
          <p:cNvPr id="22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19361" y="5309592"/>
            <a:ext cx="347186" cy="43398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1650206"/>
            <a:ext cx="5486400" cy="6858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400"/>
              </a:lnSpc>
              <a:buNone/>
            </a:pPr>
            <a:r>
              <a:rPr lang="en-US" sz="4300" b="1" dirty="0">
                <a:solidFill>
                  <a:srgbClr val="F0FCFF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En Résumé</a:t>
            </a:r>
            <a:endParaRPr lang="en-US" sz="4300" dirty="0"/>
          </a:p>
        </p:txBody>
      </p:sp>
      <p:sp>
        <p:nvSpPr>
          <p:cNvPr id="3" name="Text 1"/>
          <p:cNvSpPr/>
          <p:nvPr/>
        </p:nvSpPr>
        <p:spPr>
          <a:xfrm>
            <a:off x="864037" y="2829639"/>
            <a:ext cx="4053840" cy="8146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6400"/>
              </a:lnSpc>
              <a:buNone/>
            </a:pPr>
            <a:r>
              <a:rPr lang="en-US" sz="6400" b="1" dirty="0">
                <a:solidFill>
                  <a:srgbClr val="E0E4E6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1</a:t>
            </a:r>
            <a:endParaRPr lang="en-US" sz="6400" dirty="0"/>
          </a:p>
        </p:txBody>
      </p:sp>
      <p:sp>
        <p:nvSpPr>
          <p:cNvPr id="4" name="Text 2"/>
          <p:cNvSpPr/>
          <p:nvPr/>
        </p:nvSpPr>
        <p:spPr>
          <a:xfrm>
            <a:off x="1519357" y="3952756"/>
            <a:ext cx="274320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E0E4E6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Installation</a:t>
            </a:r>
            <a:endParaRPr lang="en-US" sz="2150" dirty="0"/>
          </a:p>
        </p:txBody>
      </p:sp>
      <p:sp>
        <p:nvSpPr>
          <p:cNvPr id="5" name="Text 3"/>
          <p:cNvSpPr/>
          <p:nvPr/>
        </p:nvSpPr>
        <p:spPr>
          <a:xfrm>
            <a:off x="864037" y="4443770"/>
            <a:ext cx="4053840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Facile avec l'Assistant de rôles Windows Server</a:t>
            </a:r>
            <a:endParaRPr lang="en-US" sz="1900" dirty="0"/>
          </a:p>
        </p:txBody>
      </p:sp>
      <p:sp>
        <p:nvSpPr>
          <p:cNvPr id="6" name="Text 4"/>
          <p:cNvSpPr/>
          <p:nvPr/>
        </p:nvSpPr>
        <p:spPr>
          <a:xfrm>
            <a:off x="5288161" y="2829639"/>
            <a:ext cx="4053959" cy="8146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6400"/>
              </a:lnSpc>
              <a:buNone/>
            </a:pPr>
            <a:r>
              <a:rPr lang="en-US" sz="6400" b="1" dirty="0">
                <a:solidFill>
                  <a:srgbClr val="E0E4E6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99,9%</a:t>
            </a:r>
            <a:endParaRPr lang="en-US" sz="6400" dirty="0"/>
          </a:p>
        </p:txBody>
      </p:sp>
      <p:sp>
        <p:nvSpPr>
          <p:cNvPr id="7" name="Text 5"/>
          <p:cNvSpPr/>
          <p:nvPr/>
        </p:nvSpPr>
        <p:spPr>
          <a:xfrm>
            <a:off x="5943481" y="3952756"/>
            <a:ext cx="274320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E0E4E6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Disponibilité</a:t>
            </a:r>
            <a:endParaRPr lang="en-US" sz="2150" dirty="0"/>
          </a:p>
        </p:txBody>
      </p:sp>
      <p:sp>
        <p:nvSpPr>
          <p:cNvPr id="8" name="Text 6"/>
          <p:cNvSpPr/>
          <p:nvPr/>
        </p:nvSpPr>
        <p:spPr>
          <a:xfrm>
            <a:off x="5288161" y="4443770"/>
            <a:ext cx="4053959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Grâce à l'intégration avec Active Directory</a:t>
            </a:r>
            <a:endParaRPr lang="en-US" sz="1900" dirty="0"/>
          </a:p>
        </p:txBody>
      </p:sp>
      <p:sp>
        <p:nvSpPr>
          <p:cNvPr id="9" name="Text 7"/>
          <p:cNvSpPr/>
          <p:nvPr/>
        </p:nvSpPr>
        <p:spPr>
          <a:xfrm>
            <a:off x="9712404" y="2829639"/>
            <a:ext cx="4053840" cy="8146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6400"/>
              </a:lnSpc>
              <a:buNone/>
            </a:pPr>
            <a:r>
              <a:rPr lang="en-US" sz="6400" b="1" dirty="0">
                <a:solidFill>
                  <a:srgbClr val="E0E4E6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100%</a:t>
            </a:r>
            <a:endParaRPr lang="en-US" sz="6400" dirty="0"/>
          </a:p>
        </p:txBody>
      </p:sp>
      <p:sp>
        <p:nvSpPr>
          <p:cNvPr id="10" name="Text 8"/>
          <p:cNvSpPr/>
          <p:nvPr/>
        </p:nvSpPr>
        <p:spPr>
          <a:xfrm>
            <a:off x="10367724" y="3952756"/>
            <a:ext cx="274320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E0E4E6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Compatibilité</a:t>
            </a:r>
            <a:endParaRPr lang="en-US" sz="2150" dirty="0"/>
          </a:p>
        </p:txBody>
      </p:sp>
      <p:sp>
        <p:nvSpPr>
          <p:cNvPr id="11" name="Text 9"/>
          <p:cNvSpPr/>
          <p:nvPr/>
        </p:nvSpPr>
        <p:spPr>
          <a:xfrm>
            <a:off x="9712404" y="4443770"/>
            <a:ext cx="4053840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Avec tous les services Microsoft et tiers</a:t>
            </a:r>
            <a:endParaRPr lang="en-US" sz="1900" dirty="0"/>
          </a:p>
        </p:txBody>
      </p:sp>
      <p:sp>
        <p:nvSpPr>
          <p:cNvPr id="12" name="Text 10"/>
          <p:cNvSpPr/>
          <p:nvPr/>
        </p:nvSpPr>
        <p:spPr>
          <a:xfrm>
            <a:off x="864037" y="5511522"/>
            <a:ext cx="12902327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Un déploiement réussi garantit une infrastructure réseau fiable et performante.</a:t>
            </a:r>
            <a:endParaRPr lang="en-US" sz="1900" dirty="0"/>
          </a:p>
        </p:txBody>
      </p:sp>
      <p:sp>
        <p:nvSpPr>
          <p:cNvPr id="13" name="Text 11"/>
          <p:cNvSpPr/>
          <p:nvPr/>
        </p:nvSpPr>
        <p:spPr>
          <a:xfrm>
            <a:off x="864037" y="6184225"/>
            <a:ext cx="12902327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Le duo DNS-Active Directory est la fondation de tout réseau d'entreprise moderne.</a:t>
            </a:r>
            <a:endParaRPr lang="en-US" sz="1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2025-06-02T08:20:12Z</dcterms:created>
  <dcterms:modified xsi:type="dcterms:W3CDTF">2025-06-02T08:20:12Z</dcterms:modified>
</cp:coreProperties>
</file>