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58" r:id="rId4"/>
    <p:sldId id="266" r:id="rId5"/>
    <p:sldId id="267" r:id="rId6"/>
    <p:sldId id="269" r:id="rId7"/>
    <p:sldId id="270" r:id="rId8"/>
    <p:sldId id="271" r:id="rId9"/>
    <p:sldId id="268" r:id="rId10"/>
    <p:sldId id="263" r:id="rId11"/>
    <p:sldId id="261" r:id="rId12"/>
    <p:sldId id="262" r:id="rId13"/>
    <p:sldId id="265" r:id="rId14"/>
  </p:sldIdLst>
  <p:sldSz cx="14630400" cy="8229600"/>
  <p:notesSz cx="8229600" cy="14630400"/>
  <p:embeddedFontLst>
    <p:embeddedFont>
      <p:font typeface="Arimo" panose="020B0604020202020204" charset="0"/>
      <p:regular r:id="rId16"/>
    </p:embeddedFont>
    <p:embeddedFont>
      <p:font typeface="Outfit Extra Bold" panose="020B0604020202020204" charset="0"/>
      <p:regular r:id="rId1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079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C609A-C801-74FF-F253-BA02FB1C4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DC520E-E73D-D916-3F45-E42C24DA2F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281418-AFCB-DBF2-0B01-0FB29F1F1B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29144-17E3-B0F9-225D-87FE8C1FF0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24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8A754-D95E-3B9F-2B9C-68BD5FEA3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8828BC-D243-DABB-2FAA-8B62DB9E09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74367B-7A3F-234D-C57E-AA433613D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B48EE-3791-79F7-A26E-5CD78E273C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52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8D0E7-1FDF-F57B-90EB-57B8E1B02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3CCD4F-43FE-2C76-1848-D1025F7F3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953013-D32F-6384-4118-5F807D65C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580D5-EFE1-B778-B3EF-DB45952826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51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B1D3E-F0D4-9F40-C24A-6B127B578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8859DF-8767-7657-8C10-D449B28448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CB0B21-5E2B-3A3F-7F0D-E049454FD8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903E2-1BB5-30F3-E4A2-7885987024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73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9C51C-DDDE-A187-DB11-D93E4B57D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75DEA3-BEEB-164E-DEEB-7378D50EDD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20B28A-53A6-5A53-FD46-B9A3AACC98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93ECF-1B58-E13B-39FF-931642511A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53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B95DA-3214-059B-8E0D-D00F51DB3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E29C78-151E-5F25-21EE-6B2BFA286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71532C-848D-EDB5-2604-020C26002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E6EFD3-5188-D890-974F-74FB12715F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58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996701" y="2872978"/>
            <a:ext cx="6839910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Bilan des Campagnes de Sensibilisation au Phishing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996701" y="4630698"/>
            <a:ext cx="68399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Analyse des campagnes "Teamviewer" (Déc. 2025) &amp; "Digiposte" (Jan. 2026)</a:t>
            </a:r>
            <a:endParaRPr lang="en-US" sz="1750" dirty="0"/>
          </a:p>
        </p:txBody>
      </p:sp>
      <p:pic>
        <p:nvPicPr>
          <p:cNvPr id="6" name="Image 5" descr="Une image contenant Graphique, violet, graphisme, violette&#10;&#10;Le contenu généré par l’IA peut être incorrect.">
            <a:extLst>
              <a:ext uri="{FF2B5EF4-FFF2-40B4-BE49-F238E27FC236}">
                <a16:creationId xmlns:a16="http://schemas.microsoft.com/office/drawing/2014/main" id="{790365D5-3ED1-BCD0-4D1A-8AB69AA28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8019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8047" y="149611"/>
            <a:ext cx="7560707" cy="1131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Les Bonnes Pratiques : L'Importance du Signalement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278047" y="1332235"/>
            <a:ext cx="7560707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La sensibilisation ne doit pas viser à blâmer, mais à armer les utilisateurs contre les menaces. L'erreur est humaine, la réactivité est la clé.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78047" y="2248926"/>
            <a:ext cx="7560707" cy="1952268"/>
          </a:xfrm>
          <a:prstGeom prst="roundRect">
            <a:avLst>
              <a:gd name="adj" fmla="val 4866"/>
            </a:avLst>
          </a:prstGeom>
          <a:solidFill>
            <a:srgbClr val="FAFAFA">
              <a:alpha val="95000"/>
            </a:srgbClr>
          </a:solidFill>
          <a:ln w="3048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914" y="2143794"/>
            <a:ext cx="271343" cy="271343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2542" y="4074409"/>
            <a:ext cx="271343" cy="27134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647736" y="2618615"/>
            <a:ext cx="6307455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« Le problème n'est pas l'erreur, c'est le silence. »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6647736" y="3107605"/>
            <a:ext cx="6821329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Chaque clic ou soumission est une opportunité d'apprendre, à condition qu'il soit signalé.</a:t>
            </a:r>
            <a:endParaRPr lang="en-US" sz="1750" dirty="0"/>
          </a:p>
        </p:txBody>
      </p:sp>
      <p:sp>
        <p:nvSpPr>
          <p:cNvPr id="10" name="Text 5"/>
          <p:cNvSpPr/>
          <p:nvPr/>
        </p:nvSpPr>
        <p:spPr>
          <a:xfrm>
            <a:off x="6278047" y="4540796"/>
            <a:ext cx="7560707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Ne pas blâmer l'utilisateur :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L'objectif est l'apprentissage collectif, pas la stigmatisation.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6278047" y="5625831"/>
            <a:ext cx="7560707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Culture de la transparence :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Créer un environnement où signaler une erreur est perçu comme une contribution à la sécurité de tous.</a:t>
            </a:r>
            <a:endParaRPr lang="en-US" sz="1750" dirty="0"/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4882F12C-A475-AE3D-CBA6-B48976CAA180}"/>
              </a:ext>
            </a:extLst>
          </p:cNvPr>
          <p:cNvSpPr/>
          <p:nvPr/>
        </p:nvSpPr>
        <p:spPr>
          <a:xfrm>
            <a:off x="6308585" y="6710866"/>
            <a:ext cx="7560707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b="1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Remonter</a:t>
            </a:r>
            <a:r>
              <a:rPr lang="en-US" sz="17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750" b="1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l’incident</a:t>
            </a:r>
            <a:r>
              <a:rPr lang="en-US" sz="17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: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En </a:t>
            </a:r>
            <a:r>
              <a:rPr lang="en-US" sz="175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cas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de doute </a:t>
            </a:r>
            <a:r>
              <a:rPr lang="en-US" sz="175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ou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pour signaler un incident, merci de </a:t>
            </a:r>
            <a:r>
              <a:rPr lang="en-US" sz="175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contacter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75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directement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750" b="1" u="sng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M. Donat </a:t>
            </a:r>
            <a:r>
              <a:rPr lang="en-US" sz="1750" b="1" u="sng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ou</a:t>
            </a:r>
            <a:r>
              <a:rPr lang="en-US" sz="1750" b="1" u="sng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M. Spasojevic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LE PLUS RAPIDEMENT POSSIBLE.</a:t>
            </a:r>
            <a:endParaRPr lang="en-US" sz="175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9929"/>
            <a:ext cx="988790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Résultats Détaillés des Campagnes de Phishing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36053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Une analyse comparative des deux campagnes révèle des comportements distincts des utilisateurs.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2978587"/>
            <a:ext cx="13042821" cy="2692003"/>
          </a:xfrm>
          <a:prstGeom prst="roundRect">
            <a:avLst>
              <a:gd name="adj" fmla="val 353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5" name="Shape 3"/>
          <p:cNvSpPr/>
          <p:nvPr/>
        </p:nvSpPr>
        <p:spPr>
          <a:xfrm>
            <a:off x="801410" y="2986207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6" name="Text 4"/>
          <p:cNvSpPr/>
          <p:nvPr/>
        </p:nvSpPr>
        <p:spPr>
          <a:xfrm>
            <a:off x="1028581" y="3129915"/>
            <a:ext cx="21480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Campagne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3637836" y="3129915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Cibles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6243280" y="3129915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Ouvertures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8848725" y="3129915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Clics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11454170" y="3129915"/>
            <a:ext cx="21480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Soumissions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01410" y="3636526"/>
            <a:ext cx="1302758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2" name="Text 10"/>
          <p:cNvSpPr/>
          <p:nvPr/>
        </p:nvSpPr>
        <p:spPr>
          <a:xfrm>
            <a:off x="1028581" y="3780234"/>
            <a:ext cx="21480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Teamviewer (Déc. 2025)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3637836" y="3780234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23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6243280" y="3780234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4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8848725" y="3780234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2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11454170" y="3780234"/>
            <a:ext cx="21480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0</a:t>
            </a:r>
            <a:endParaRPr lang="en-US" sz="1750" dirty="0"/>
          </a:p>
        </p:txBody>
      </p:sp>
      <p:sp>
        <p:nvSpPr>
          <p:cNvPr id="17" name="Shape 15"/>
          <p:cNvSpPr/>
          <p:nvPr/>
        </p:nvSpPr>
        <p:spPr>
          <a:xfrm>
            <a:off x="801410" y="4649748"/>
            <a:ext cx="130275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8" name="Text 16"/>
          <p:cNvSpPr/>
          <p:nvPr/>
        </p:nvSpPr>
        <p:spPr>
          <a:xfrm>
            <a:off x="1028581" y="4793456"/>
            <a:ext cx="21480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Digiposte (Jan. 2026)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3637836" y="4793456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24</a:t>
            </a:r>
            <a:endParaRPr lang="en-US" sz="1750" dirty="0"/>
          </a:p>
        </p:txBody>
      </p:sp>
      <p:sp>
        <p:nvSpPr>
          <p:cNvPr id="20" name="Text 18"/>
          <p:cNvSpPr/>
          <p:nvPr/>
        </p:nvSpPr>
        <p:spPr>
          <a:xfrm>
            <a:off x="6243280" y="4793456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4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8848725" y="4793456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2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11454170" y="4793456"/>
            <a:ext cx="21480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1 (Compromission)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793790" y="5925741"/>
            <a:ext cx="13042821" cy="963811"/>
          </a:xfrm>
          <a:prstGeom prst="roundRect">
            <a:avLst>
              <a:gd name="adj" fmla="val 9884"/>
            </a:avLst>
          </a:prstGeom>
          <a:solidFill>
            <a:srgbClr val="C3BCF6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2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6269831"/>
            <a:ext cx="283488" cy="226814"/>
          </a:xfrm>
          <a:prstGeom prst="rect">
            <a:avLst/>
          </a:prstGeom>
        </p:spPr>
      </p:pic>
      <p:sp>
        <p:nvSpPr>
          <p:cNvPr id="25" name="Text 22"/>
          <p:cNvSpPr/>
          <p:nvPr/>
        </p:nvSpPr>
        <p:spPr>
          <a:xfrm>
            <a:off x="1530906" y="6209228"/>
            <a:ext cx="120788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La campagne Digiposte a abouti à une </a:t>
            </a:r>
            <a:r>
              <a:rPr lang="en-US" sz="1750" b="1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soumission critique d'adresse e-mail</a:t>
            </a:r>
            <a:r>
              <a:rPr lang="en-US" sz="175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soulignant une vulnérabilité réelle.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471" y="764858"/>
            <a:ext cx="7627858" cy="108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Analyse des Comportements : Taux de Clics et Vulnérabilité</a:t>
            </a:r>
            <a:endParaRPr lang="en-US" sz="3400" dirty="0"/>
          </a:p>
        </p:txBody>
      </p:sp>
      <p:sp>
        <p:nvSpPr>
          <p:cNvPr id="4" name="Text 1"/>
          <p:cNvSpPr/>
          <p:nvPr/>
        </p:nvSpPr>
        <p:spPr>
          <a:xfrm>
            <a:off x="6244471" y="2172414"/>
            <a:ext cx="7627858" cy="692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Les données des deux campagnes mettent en lumière des constats importants sur la vigilance des utilisateurs.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6244471" y="3108960"/>
            <a:ext cx="7627858" cy="2069544"/>
          </a:xfrm>
          <a:prstGeom prst="roundRect">
            <a:avLst>
              <a:gd name="adj" fmla="val 4396"/>
            </a:avLst>
          </a:prstGeom>
          <a:solidFill>
            <a:srgbClr val="FAFAFA">
              <a:alpha val="95000"/>
            </a:srgbClr>
          </a:solidFill>
          <a:ln w="3048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6" name="Text 3"/>
          <p:cNvSpPr/>
          <p:nvPr/>
        </p:nvSpPr>
        <p:spPr>
          <a:xfrm>
            <a:off x="6491526" y="3356015"/>
            <a:ext cx="5025804" cy="406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Taux de </a:t>
            </a:r>
            <a:r>
              <a:rPr lang="en-US" sz="2550" b="1" dirty="0" err="1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Clic</a:t>
            </a:r>
            <a:r>
              <a:rPr lang="en-US" sz="25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</a:t>
            </a:r>
            <a:r>
              <a:rPr lang="en-US" sz="2550" b="1" dirty="0" err="1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Inquiétant</a:t>
            </a:r>
            <a:r>
              <a:rPr lang="en-US" sz="25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(8-9%)</a:t>
            </a:r>
            <a:endParaRPr lang="en-US" sz="2550" dirty="0"/>
          </a:p>
        </p:txBody>
      </p:sp>
      <p:sp>
        <p:nvSpPr>
          <p:cNvPr id="7" name="Text 4"/>
          <p:cNvSpPr/>
          <p:nvPr/>
        </p:nvSpPr>
        <p:spPr>
          <a:xfrm>
            <a:off x="6491526" y="3892034"/>
            <a:ext cx="7133749" cy="1039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Le taux de clic est resté relativement constant entre les deux campagnes, indiquant qu'une partie des </a:t>
            </a:r>
            <a:r>
              <a:rPr lang="en-US" sz="170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employés</a:t>
            </a: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est toujours susceptible d'interagir avec des e-mails </a:t>
            </a:r>
            <a:r>
              <a:rPr lang="en-US" sz="170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frauduleux</a:t>
            </a: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</a:t>
            </a:r>
            <a:r>
              <a:rPr lang="en-US" sz="170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ce</a:t>
            </a: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qui est </a:t>
            </a:r>
            <a:r>
              <a:rPr lang="en-US" sz="1700" b="1" u="sng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DANGEREUX</a:t>
            </a: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6244471" y="5395079"/>
            <a:ext cx="7627858" cy="2069544"/>
          </a:xfrm>
          <a:prstGeom prst="roundRect">
            <a:avLst>
              <a:gd name="adj" fmla="val 4396"/>
            </a:avLst>
          </a:prstGeom>
          <a:solidFill>
            <a:srgbClr val="FAFAFA">
              <a:alpha val="95000"/>
            </a:srgbClr>
          </a:solidFill>
          <a:ln w="3048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9" name="Text 6"/>
          <p:cNvSpPr/>
          <p:nvPr/>
        </p:nvSpPr>
        <p:spPr>
          <a:xfrm>
            <a:off x="6491526" y="5642134"/>
            <a:ext cx="6241137" cy="406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Alerte : Soumission de Données Digiposte</a:t>
            </a:r>
            <a:endParaRPr lang="en-US" sz="2550" dirty="0"/>
          </a:p>
        </p:txBody>
      </p:sp>
      <p:sp>
        <p:nvSpPr>
          <p:cNvPr id="10" name="Text 7"/>
          <p:cNvSpPr/>
          <p:nvPr/>
        </p:nvSpPr>
        <p:spPr>
          <a:xfrm>
            <a:off x="6491526" y="6178153"/>
            <a:ext cx="7133749" cy="1039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La soumission d'une adresse e-mail lors de la campagne Digiposte est un signal d'alarme. Un utilisateur a fourni des informations sensibles, </a:t>
            </a:r>
            <a:r>
              <a:rPr lang="en-US" sz="1700" u="sng" dirty="0">
                <a:solidFill>
                  <a:srgbClr val="FF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ce qui représente une </a:t>
            </a:r>
            <a:r>
              <a:rPr lang="en-US" sz="1700" b="1" u="sng" dirty="0">
                <a:solidFill>
                  <a:srgbClr val="FF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compromission critique</a:t>
            </a:r>
            <a:r>
              <a:rPr lang="en-US" sz="1700" u="sng" dirty="0">
                <a:solidFill>
                  <a:srgbClr val="FF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et un risque majeur.</a:t>
            </a:r>
            <a:endParaRPr lang="en-US" sz="17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3886676"/>
            <a:ext cx="858726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Conclusion : La Sécurité, l'Affaire de Tous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479381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La cybersécurité est un effort collectif et continu. Chaque collaborateur est une ligne de défense essentielle.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496878"/>
            <a:ext cx="8777168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Merci de votre attention</a:t>
            </a:r>
            <a:endParaRPr lang="en-US" sz="6150" dirty="0"/>
          </a:p>
        </p:txBody>
      </p:sp>
      <p:sp>
        <p:nvSpPr>
          <p:cNvPr id="6" name="Text 3"/>
          <p:cNvSpPr/>
          <p:nvPr/>
        </p:nvSpPr>
        <p:spPr>
          <a:xfrm>
            <a:off x="793790" y="681525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Ensemble, renforçons notre posture de sécurité.</a:t>
            </a:r>
            <a:endParaRPr lang="en-US" sz="1750" dirty="0"/>
          </a:p>
        </p:txBody>
      </p:sp>
      <p:pic>
        <p:nvPicPr>
          <p:cNvPr id="8" name="Image 7" descr="Une image contenant Graphique, violet, graphisme, violette&#10;&#10;Le contenu généré par l’IA peut être incorrect.">
            <a:extLst>
              <a:ext uri="{FF2B5EF4-FFF2-40B4-BE49-F238E27FC236}">
                <a16:creationId xmlns:a16="http://schemas.microsoft.com/office/drawing/2014/main" id="{2D38D966-7ED8-9E46-69DD-0380A928B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665" y="99492"/>
            <a:ext cx="7130265" cy="354651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06529" y="401598"/>
            <a:ext cx="6460331" cy="364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Les Leurres Utilisés : Analyse des E-mails Piégés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2706529" y="1057275"/>
            <a:ext cx="9217223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Les modèles d'e-mails ont été conçus pour maximiser leur crédibilité et inciter les cibles à interagir.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2706529" y="1599843"/>
            <a:ext cx="2644140" cy="227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E-mail Teamviewer (Déc. 2025)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2706529" y="1973104"/>
            <a:ext cx="4430792" cy="699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Cet e-mail imitait une notification de support technique urgent, demandant une action immédiate pour résoudre un problème fictif. L'objet et l'expéditeur semblaient légitimes.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7500461" y="1599843"/>
            <a:ext cx="2407087" cy="227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E-mail Digiposte (Jan. 2026)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7500461" y="1973104"/>
            <a:ext cx="4430792" cy="699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L'e-mail Digiposte a été conçu pour ressembler à une communication officielle concernant des documents importants dans un coffre-fort numérique, visant à susciter la curiosité et l'urgence.</a:t>
            </a:r>
            <a:endParaRPr lang="en-US" sz="1100" dirty="0"/>
          </a:p>
        </p:txBody>
      </p:sp>
      <p:pic>
        <p:nvPicPr>
          <p:cNvPr id="12" name="Image 11" descr="Une image contenant texte, capture d’écran, logiciel, Logiciel multimédia&#10;&#10;Le contenu généré par l’IA peut être incorrect.">
            <a:extLst>
              <a:ext uri="{FF2B5EF4-FFF2-40B4-BE49-F238E27FC236}">
                <a16:creationId xmlns:a16="http://schemas.microsoft.com/office/drawing/2014/main" id="{F515AE25-E285-A061-C08A-DBE2BC4E2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750" y="3208508"/>
            <a:ext cx="7786431" cy="3811667"/>
          </a:xfrm>
          <a:prstGeom prst="rect">
            <a:avLst/>
          </a:prstGeom>
        </p:spPr>
      </p:pic>
      <p:pic>
        <p:nvPicPr>
          <p:cNvPr id="14" name="Image 13" descr="Une image contenant texte, Appareils électroniques, capture d’écran, logiciel&#10;&#10;Le contenu généré par l’IA peut être incorrect.">
            <a:extLst>
              <a:ext uri="{FF2B5EF4-FFF2-40B4-BE49-F238E27FC236}">
                <a16:creationId xmlns:a16="http://schemas.microsoft.com/office/drawing/2014/main" id="{634101BC-6072-444D-1643-C1B48E0BA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429" y="2818090"/>
            <a:ext cx="5496439" cy="51370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089333" y="910590"/>
            <a:ext cx="7938135" cy="86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7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Scénarios de Phishing Testés : Un Double Approche</a:t>
            </a:r>
            <a:endParaRPr lang="en-US" sz="2700" dirty="0"/>
          </a:p>
        </p:txBody>
      </p:sp>
      <p:sp>
        <p:nvSpPr>
          <p:cNvPr id="4" name="Text 1"/>
          <p:cNvSpPr/>
          <p:nvPr/>
        </p:nvSpPr>
        <p:spPr>
          <a:xfrm>
            <a:off x="6089333" y="1865870"/>
            <a:ext cx="7938135" cy="551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Deux scénarios distincts ont été élaborés pour tester la vigilance des utilisateurs face à différentes tactiques d'ingénierie sociale.</a:t>
            </a: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6089333" y="2775228"/>
            <a:ext cx="7938135" cy="2185749"/>
          </a:xfrm>
          <a:prstGeom prst="roundRect">
            <a:avLst>
              <a:gd name="adj" fmla="val 5020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6" name="Shape 3"/>
          <p:cNvSpPr/>
          <p:nvPr/>
        </p:nvSpPr>
        <p:spPr>
          <a:xfrm>
            <a:off x="6066473" y="2775228"/>
            <a:ext cx="91440" cy="2185749"/>
          </a:xfrm>
          <a:prstGeom prst="roundRect">
            <a:avLst>
              <a:gd name="adj" fmla="val 79129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7" name="Text 4"/>
          <p:cNvSpPr/>
          <p:nvPr/>
        </p:nvSpPr>
        <p:spPr>
          <a:xfrm>
            <a:off x="6352937" y="2970252"/>
            <a:ext cx="4271605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Scénario 1 : Faux Support Technique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6352937" y="3396496"/>
            <a:ext cx="7479506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Thème :</a:t>
            </a:r>
            <a:r>
              <a:rPr lang="en-US" sz="13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Teamviewer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352937" y="3775472"/>
            <a:ext cx="7479506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Objectif :</a:t>
            </a:r>
            <a:r>
              <a:rPr lang="en-US" sz="13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Simuler une demande d'assistance urgente pour inciter à l'action.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6352937" y="4154448"/>
            <a:ext cx="7479506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Urgence apparente.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6352937" y="4490323"/>
            <a:ext cx="7479506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Demande d'intervention à distance.</a:t>
            </a:r>
            <a:endParaRPr lang="en-US" sz="1350" dirty="0"/>
          </a:p>
        </p:txBody>
      </p:sp>
      <p:sp>
        <p:nvSpPr>
          <p:cNvPr id="12" name="Shape 9"/>
          <p:cNvSpPr/>
          <p:nvPr/>
        </p:nvSpPr>
        <p:spPr>
          <a:xfrm>
            <a:off x="6089333" y="5133142"/>
            <a:ext cx="7938135" cy="2185749"/>
          </a:xfrm>
          <a:prstGeom prst="roundRect">
            <a:avLst>
              <a:gd name="adj" fmla="val 5020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3" name="Shape 10"/>
          <p:cNvSpPr/>
          <p:nvPr/>
        </p:nvSpPr>
        <p:spPr>
          <a:xfrm>
            <a:off x="6066473" y="5133142"/>
            <a:ext cx="91440" cy="2185749"/>
          </a:xfrm>
          <a:prstGeom prst="roundRect">
            <a:avLst>
              <a:gd name="adj" fmla="val 79129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4" name="Text 11"/>
          <p:cNvSpPr/>
          <p:nvPr/>
        </p:nvSpPr>
        <p:spPr>
          <a:xfrm>
            <a:off x="6352937" y="5328166"/>
            <a:ext cx="5692616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Scénario 2 : Fausse Notification RH/Coffre-fort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6352937" y="5754410"/>
            <a:ext cx="7479506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Thème :</a:t>
            </a:r>
            <a:r>
              <a:rPr lang="en-US" sz="13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Digiposte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6352937" y="6133386"/>
            <a:ext cx="7479506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Objectif :</a:t>
            </a:r>
            <a:r>
              <a:rPr lang="en-US" sz="13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Exploiter la confiance dans les services RH et les plateformes sécurisées.</a:t>
            </a:r>
            <a:endParaRPr lang="en-US" sz="1350" dirty="0"/>
          </a:p>
        </p:txBody>
      </p:sp>
      <p:sp>
        <p:nvSpPr>
          <p:cNvPr id="17" name="Text 14"/>
          <p:cNvSpPr/>
          <p:nvPr/>
        </p:nvSpPr>
        <p:spPr>
          <a:xfrm>
            <a:off x="6352937" y="6512362"/>
            <a:ext cx="7479506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Informations personnelles/professionnelles.</a:t>
            </a:r>
            <a:endParaRPr lang="en-US" sz="1350" dirty="0"/>
          </a:p>
        </p:txBody>
      </p:sp>
      <p:sp>
        <p:nvSpPr>
          <p:cNvPr id="18" name="Text 15"/>
          <p:cNvSpPr/>
          <p:nvPr/>
        </p:nvSpPr>
        <p:spPr>
          <a:xfrm>
            <a:off x="6352937" y="6848237"/>
            <a:ext cx="7479506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Lien vers une fausse plateforme.</a:t>
            </a:r>
            <a:endParaRPr lang="en-US" sz="1350" dirty="0"/>
          </a:p>
        </p:txBody>
      </p:sp>
      <p:pic>
        <p:nvPicPr>
          <p:cNvPr id="20" name="Image 19" descr="Une image contenant texte, Appareils électroniques, capture d’écran, logiciel&#10;&#10;Le contenu généré par l’IA peut être incorrect.">
            <a:extLst>
              <a:ext uri="{FF2B5EF4-FFF2-40B4-BE49-F238E27FC236}">
                <a16:creationId xmlns:a16="http://schemas.microsoft.com/office/drawing/2014/main" id="{7B41B55E-A7D7-A6EB-E55E-2A003EA65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708" y="0"/>
            <a:ext cx="5761425" cy="4430077"/>
          </a:xfrm>
          <a:prstGeom prst="rect">
            <a:avLst/>
          </a:prstGeom>
        </p:spPr>
      </p:pic>
      <p:pic>
        <p:nvPicPr>
          <p:cNvPr id="22" name="Image 21" descr="Une image contenant texte, capture d’écran, plante, conception&#10;&#10;Le contenu généré par l’IA peut être incorrect.">
            <a:extLst>
              <a:ext uri="{FF2B5EF4-FFF2-40B4-BE49-F238E27FC236}">
                <a16:creationId xmlns:a16="http://schemas.microsoft.com/office/drawing/2014/main" id="{14FEAE11-C949-C6CB-13C8-68927166F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30078"/>
            <a:ext cx="5667717" cy="379952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20597-B9B7-E3DC-11BD-4901D24B9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44EEE3D-B36C-D1E9-A071-EC40BF69FE4A}"/>
              </a:ext>
            </a:extLst>
          </p:cNvPr>
          <p:cNvSpPr/>
          <p:nvPr/>
        </p:nvSpPr>
        <p:spPr>
          <a:xfrm>
            <a:off x="793783" y="322340"/>
            <a:ext cx="988790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 err="1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Responsables</a:t>
            </a:r>
            <a:r>
              <a:rPr lang="en-US" sz="35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Techniques &amp; </a:t>
            </a:r>
            <a:r>
              <a:rPr lang="en-US" sz="3550" b="1" dirty="0" err="1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Administratifs</a:t>
            </a:r>
            <a:endParaRPr lang="en-US" sz="3550" dirty="0"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12F2361D-80D9-A6CF-7986-BDBDEFB52DBF}"/>
              </a:ext>
            </a:extLst>
          </p:cNvPr>
          <p:cNvSpPr/>
          <p:nvPr/>
        </p:nvSpPr>
        <p:spPr>
          <a:xfrm>
            <a:off x="801410" y="4649748"/>
            <a:ext cx="130275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026" name="Picture 2" descr="Panneau Attention Triangle - Image gratuite sur Pixabay">
            <a:extLst>
              <a:ext uri="{FF2B5EF4-FFF2-40B4-BE49-F238E27FC236}">
                <a16:creationId xmlns:a16="http://schemas.microsoft.com/office/drawing/2014/main" id="{CC548CA2-DCD5-6282-CABF-B680A115B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553" y="1878538"/>
            <a:ext cx="4312372" cy="43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1">
            <a:extLst>
              <a:ext uri="{FF2B5EF4-FFF2-40B4-BE49-F238E27FC236}">
                <a16:creationId xmlns:a16="http://schemas.microsoft.com/office/drawing/2014/main" id="{4B65D1C0-DF4F-45D6-CE37-5386CFA313F7}"/>
              </a:ext>
            </a:extLst>
          </p:cNvPr>
          <p:cNvSpPr/>
          <p:nvPr/>
        </p:nvSpPr>
        <p:spPr>
          <a:xfrm>
            <a:off x="793790" y="1189267"/>
            <a:ext cx="7560707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Mr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Donat, CTO Atoo Next ;</a:t>
            </a:r>
            <a:endParaRPr lang="en-US" sz="1750" dirty="0"/>
          </a:p>
        </p:txBody>
      </p:sp>
      <p:sp>
        <p:nvSpPr>
          <p:cNvPr id="27" name="Text 1">
            <a:extLst>
              <a:ext uri="{FF2B5EF4-FFF2-40B4-BE49-F238E27FC236}">
                <a16:creationId xmlns:a16="http://schemas.microsoft.com/office/drawing/2014/main" id="{786583B7-7C5A-2616-1CC8-30185BFF7B3D}"/>
              </a:ext>
            </a:extLst>
          </p:cNvPr>
          <p:cNvSpPr/>
          <p:nvPr/>
        </p:nvSpPr>
        <p:spPr>
          <a:xfrm>
            <a:off x="793786" y="2021052"/>
            <a:ext cx="7560707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Mme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Seychelles, CEO Atoo Next ;</a:t>
            </a:r>
            <a:endParaRPr lang="en-US" sz="1750" dirty="0"/>
          </a:p>
        </p:txBody>
      </p:sp>
      <p:sp>
        <p:nvSpPr>
          <p:cNvPr id="28" name="Text 1">
            <a:extLst>
              <a:ext uri="{FF2B5EF4-FFF2-40B4-BE49-F238E27FC236}">
                <a16:creationId xmlns:a16="http://schemas.microsoft.com/office/drawing/2014/main" id="{E954F99B-184F-A5FB-B526-E00C5500655F}"/>
              </a:ext>
            </a:extLst>
          </p:cNvPr>
          <p:cNvSpPr/>
          <p:nvPr/>
        </p:nvSpPr>
        <p:spPr>
          <a:xfrm>
            <a:off x="793787" y="2889381"/>
            <a:ext cx="7560707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Benjamin, </a:t>
            </a:r>
            <a:r>
              <a:rPr lang="en-US" sz="175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Responsable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75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Développeurs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Atoo Next ;</a:t>
            </a:r>
            <a:endParaRPr lang="en-US" sz="1750" dirty="0"/>
          </a:p>
        </p:txBody>
      </p:sp>
      <p:sp>
        <p:nvSpPr>
          <p:cNvPr id="29" name="Text 1">
            <a:extLst>
              <a:ext uri="{FF2B5EF4-FFF2-40B4-BE49-F238E27FC236}">
                <a16:creationId xmlns:a16="http://schemas.microsoft.com/office/drawing/2014/main" id="{245F384F-6804-9505-095D-0503F468DDAA}"/>
              </a:ext>
            </a:extLst>
          </p:cNvPr>
          <p:cNvSpPr/>
          <p:nvPr/>
        </p:nvSpPr>
        <p:spPr>
          <a:xfrm>
            <a:off x="793785" y="3721166"/>
            <a:ext cx="7560707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Christophe, </a:t>
            </a:r>
            <a:r>
              <a:rPr lang="en-US" sz="175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Responsable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Commercial Atoo Next ;</a:t>
            </a:r>
            <a:endParaRPr lang="en-US" sz="1750" dirty="0"/>
          </a:p>
        </p:txBody>
      </p:sp>
      <p:sp>
        <p:nvSpPr>
          <p:cNvPr id="30" name="Text 1">
            <a:extLst>
              <a:ext uri="{FF2B5EF4-FFF2-40B4-BE49-F238E27FC236}">
                <a16:creationId xmlns:a16="http://schemas.microsoft.com/office/drawing/2014/main" id="{38F1A98B-8DA5-20BF-1AC9-4D503D1C94B3}"/>
              </a:ext>
            </a:extLst>
          </p:cNvPr>
          <p:cNvSpPr/>
          <p:nvPr/>
        </p:nvSpPr>
        <p:spPr>
          <a:xfrm>
            <a:off x="793784" y="4566521"/>
            <a:ext cx="7560707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Dimitri, </a:t>
            </a:r>
            <a:r>
              <a:rPr lang="en-US" sz="175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Responsable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Support Technique Atoo Next ;</a:t>
            </a:r>
            <a:endParaRPr lang="en-US" sz="1750" dirty="0"/>
          </a:p>
        </p:txBody>
      </p:sp>
      <p:sp>
        <p:nvSpPr>
          <p:cNvPr id="31" name="Text 0">
            <a:extLst>
              <a:ext uri="{FF2B5EF4-FFF2-40B4-BE49-F238E27FC236}">
                <a16:creationId xmlns:a16="http://schemas.microsoft.com/office/drawing/2014/main" id="{46FF325F-5120-24BE-F99C-B6E798A25ABF}"/>
              </a:ext>
            </a:extLst>
          </p:cNvPr>
          <p:cNvSpPr/>
          <p:nvPr/>
        </p:nvSpPr>
        <p:spPr>
          <a:xfrm>
            <a:off x="793784" y="6960146"/>
            <a:ext cx="988790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NE VOUS DEMANDERONT JAMAIS VOS MOTS DE PASSE</a:t>
            </a:r>
          </a:p>
        </p:txBody>
      </p:sp>
      <p:sp>
        <p:nvSpPr>
          <p:cNvPr id="32" name="Text 1">
            <a:extLst>
              <a:ext uri="{FF2B5EF4-FFF2-40B4-BE49-F238E27FC236}">
                <a16:creationId xmlns:a16="http://schemas.microsoft.com/office/drawing/2014/main" id="{B9F5CBB5-F0EB-6180-2730-0A976B32D4AE}"/>
              </a:ext>
            </a:extLst>
          </p:cNvPr>
          <p:cNvSpPr/>
          <p:nvPr/>
        </p:nvSpPr>
        <p:spPr>
          <a:xfrm>
            <a:off x="793783" y="5346077"/>
            <a:ext cx="7560707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Chloé, </a:t>
            </a:r>
            <a:r>
              <a:rPr lang="en-US" sz="175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Responsable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75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Ressources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75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Humaines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Atoo Next ;</a:t>
            </a:r>
            <a:endParaRPr lang="en-US" sz="1750" dirty="0"/>
          </a:p>
        </p:txBody>
      </p:sp>
      <p:sp>
        <p:nvSpPr>
          <p:cNvPr id="33" name="Text 1">
            <a:extLst>
              <a:ext uri="{FF2B5EF4-FFF2-40B4-BE49-F238E27FC236}">
                <a16:creationId xmlns:a16="http://schemas.microsoft.com/office/drawing/2014/main" id="{EC59292F-CC75-F4E4-DAA3-8AA056B9AA0D}"/>
              </a:ext>
            </a:extLst>
          </p:cNvPr>
          <p:cNvSpPr/>
          <p:nvPr/>
        </p:nvSpPr>
        <p:spPr>
          <a:xfrm>
            <a:off x="793780" y="6115313"/>
            <a:ext cx="7560707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Ainsi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75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que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75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tous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les </a:t>
            </a:r>
            <a:r>
              <a:rPr lang="en-US" sz="175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employés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75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d’Atoo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Next ;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3403060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3D0E8-04D3-206C-9A1C-826F84803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039C3BC0-357D-2B99-0B75-D49A630271CA}"/>
              </a:ext>
            </a:extLst>
          </p:cNvPr>
          <p:cNvSpPr/>
          <p:nvPr/>
        </p:nvSpPr>
        <p:spPr>
          <a:xfrm>
            <a:off x="793783" y="322340"/>
            <a:ext cx="988790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Dans </a:t>
            </a:r>
            <a:r>
              <a:rPr lang="en-US" sz="3550" b="1" dirty="0" err="1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quel</a:t>
            </a:r>
            <a:r>
              <a:rPr lang="en-US" sz="35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</a:t>
            </a:r>
            <a:r>
              <a:rPr lang="en-US" sz="3550" b="1" dirty="0" err="1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cas</a:t>
            </a:r>
            <a:r>
              <a:rPr lang="en-US" sz="35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</a:t>
            </a:r>
            <a:r>
              <a:rPr lang="en-US" sz="3550" b="1" dirty="0" err="1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dois</a:t>
            </a:r>
            <a:r>
              <a:rPr lang="en-US" sz="35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-je me poser des questions ?</a:t>
            </a:r>
            <a:endParaRPr lang="en-US" sz="3550" dirty="0"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E360A5B2-F673-3E49-4AAE-026DC4431BC7}"/>
              </a:ext>
            </a:extLst>
          </p:cNvPr>
          <p:cNvSpPr/>
          <p:nvPr/>
        </p:nvSpPr>
        <p:spPr>
          <a:xfrm>
            <a:off x="801410" y="4649748"/>
            <a:ext cx="130275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3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DA57B211-B8A7-7953-00BD-51401CC21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263" y="4894885"/>
            <a:ext cx="3258940" cy="425752"/>
          </a:xfrm>
          <a:prstGeom prst="rect">
            <a:avLst/>
          </a:prstGeom>
        </p:spPr>
      </p:pic>
      <p:pic>
        <p:nvPicPr>
          <p:cNvPr id="6" name="Image 5" descr="Une image contenant texte, capture d’écran, logiciel, Logiciel multimédia&#10;&#10;Le contenu généré par l’IA peut être incorrect.">
            <a:extLst>
              <a:ext uri="{FF2B5EF4-FFF2-40B4-BE49-F238E27FC236}">
                <a16:creationId xmlns:a16="http://schemas.microsoft.com/office/drawing/2014/main" id="{AE8C93FA-A20A-3DDC-8D7F-869790516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71" y="2593095"/>
            <a:ext cx="8587740" cy="4603580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563B581-C9A7-A566-8C62-83C803E5A42D}"/>
              </a:ext>
            </a:extLst>
          </p:cNvPr>
          <p:cNvCxnSpPr>
            <a:cxnSpLocks/>
          </p:cNvCxnSpPr>
          <p:nvPr/>
        </p:nvCxnSpPr>
        <p:spPr>
          <a:xfrm>
            <a:off x="8962462" y="5137079"/>
            <a:ext cx="18390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0">
            <a:extLst>
              <a:ext uri="{FF2B5EF4-FFF2-40B4-BE49-F238E27FC236}">
                <a16:creationId xmlns:a16="http://schemas.microsoft.com/office/drawing/2014/main" id="{87BE8F0E-5E77-D1EE-24FF-FCAE048B3419}"/>
              </a:ext>
            </a:extLst>
          </p:cNvPr>
          <p:cNvSpPr/>
          <p:nvPr/>
        </p:nvSpPr>
        <p:spPr>
          <a:xfrm>
            <a:off x="3822948" y="1281281"/>
            <a:ext cx="349225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Cas n°1</a:t>
            </a:r>
            <a:endParaRPr lang="en-US" sz="3550" dirty="0"/>
          </a:p>
        </p:txBody>
      </p:sp>
    </p:spTree>
    <p:extLst>
      <p:ext uri="{BB962C8B-B14F-4D97-AF65-F5344CB8AC3E}">
        <p14:creationId xmlns:p14="http://schemas.microsoft.com/office/powerpoint/2010/main" val="417180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FC03B-0993-27E8-1578-F8FBF0E98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5">
            <a:extLst>
              <a:ext uri="{FF2B5EF4-FFF2-40B4-BE49-F238E27FC236}">
                <a16:creationId xmlns:a16="http://schemas.microsoft.com/office/drawing/2014/main" id="{F67BA717-7331-8959-31C9-AF7BC509D970}"/>
              </a:ext>
            </a:extLst>
          </p:cNvPr>
          <p:cNvSpPr/>
          <p:nvPr/>
        </p:nvSpPr>
        <p:spPr>
          <a:xfrm>
            <a:off x="801410" y="4649748"/>
            <a:ext cx="130275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5" name="Image 14" descr="Une image contenant texte, capture d’écran, logiciel, Page web&#10;&#10;Le contenu généré par l’IA peut être incorrect.">
            <a:extLst>
              <a:ext uri="{FF2B5EF4-FFF2-40B4-BE49-F238E27FC236}">
                <a16:creationId xmlns:a16="http://schemas.microsoft.com/office/drawing/2014/main" id="{68CE600A-0D2B-2D36-DE78-3A20C5228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658" y="1179066"/>
            <a:ext cx="11069071" cy="6557375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84BD702E-1AD6-7C7A-3937-D86E8F0D592F}"/>
              </a:ext>
            </a:extLst>
          </p:cNvPr>
          <p:cNvSpPr/>
          <p:nvPr/>
        </p:nvSpPr>
        <p:spPr>
          <a:xfrm>
            <a:off x="5695599" y="275103"/>
            <a:ext cx="349225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Cas n°2</a:t>
            </a:r>
            <a:endParaRPr lang="en-US" sz="3550" dirty="0"/>
          </a:p>
        </p:txBody>
      </p:sp>
    </p:spTree>
    <p:extLst>
      <p:ext uri="{BB962C8B-B14F-4D97-AF65-F5344CB8AC3E}">
        <p14:creationId xmlns:p14="http://schemas.microsoft.com/office/powerpoint/2010/main" val="673955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52A99-DA49-F79F-FEC0-39908C8BD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5">
            <a:extLst>
              <a:ext uri="{FF2B5EF4-FFF2-40B4-BE49-F238E27FC236}">
                <a16:creationId xmlns:a16="http://schemas.microsoft.com/office/drawing/2014/main" id="{645E346E-E43C-AEA5-9E61-1C3637189257}"/>
              </a:ext>
            </a:extLst>
          </p:cNvPr>
          <p:cNvSpPr/>
          <p:nvPr/>
        </p:nvSpPr>
        <p:spPr>
          <a:xfrm>
            <a:off x="801410" y="4649748"/>
            <a:ext cx="130275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9" name="Image 8" descr="Une image contenant texte, capture d’écran, logiciel, Police&#10;&#10;Le contenu généré par l’IA peut être incorrect.">
            <a:extLst>
              <a:ext uri="{FF2B5EF4-FFF2-40B4-BE49-F238E27FC236}">
                <a16:creationId xmlns:a16="http://schemas.microsoft.com/office/drawing/2014/main" id="{96DD2EF6-6E25-D240-4EAF-E9FB61EB8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46" y="1476112"/>
            <a:ext cx="13027580" cy="5277376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FA406BBE-AC60-639C-5077-A004275404E1}"/>
              </a:ext>
            </a:extLst>
          </p:cNvPr>
          <p:cNvSpPr/>
          <p:nvPr/>
        </p:nvSpPr>
        <p:spPr>
          <a:xfrm>
            <a:off x="6257924" y="372331"/>
            <a:ext cx="349225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Cas n°3</a:t>
            </a:r>
            <a:endParaRPr lang="en-US" sz="3550" dirty="0"/>
          </a:p>
        </p:txBody>
      </p:sp>
    </p:spTree>
    <p:extLst>
      <p:ext uri="{BB962C8B-B14F-4D97-AF65-F5344CB8AC3E}">
        <p14:creationId xmlns:p14="http://schemas.microsoft.com/office/powerpoint/2010/main" val="1339683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5E3E5-63D0-C92B-ABFB-B387C8A20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5">
            <a:extLst>
              <a:ext uri="{FF2B5EF4-FFF2-40B4-BE49-F238E27FC236}">
                <a16:creationId xmlns:a16="http://schemas.microsoft.com/office/drawing/2014/main" id="{A6AEF360-9DA1-EA11-9CEC-501FFB0DDCAC}"/>
              </a:ext>
            </a:extLst>
          </p:cNvPr>
          <p:cNvSpPr/>
          <p:nvPr/>
        </p:nvSpPr>
        <p:spPr>
          <a:xfrm>
            <a:off x="801410" y="4649748"/>
            <a:ext cx="130275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3" name="Picture 12" descr="Chrome OS va bloquer les nouveaux périphériques USB - Mychromebook.fr">
            <a:extLst>
              <a:ext uri="{FF2B5EF4-FFF2-40B4-BE49-F238E27FC236}">
                <a16:creationId xmlns:a16="http://schemas.microsoft.com/office/drawing/2014/main" id="{39AC843F-ACC1-DCB9-A648-FC5DDBE9D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484" y="2950383"/>
            <a:ext cx="4511375" cy="29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70B05F82-E07B-5B6C-8334-03D0BE3032A4}"/>
              </a:ext>
            </a:extLst>
          </p:cNvPr>
          <p:cNvSpPr/>
          <p:nvPr/>
        </p:nvSpPr>
        <p:spPr>
          <a:xfrm>
            <a:off x="5569074" y="346333"/>
            <a:ext cx="349225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Cas n°4</a:t>
            </a:r>
            <a:endParaRPr lang="en-US" sz="3550" dirty="0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37E9153F-2AD7-CAAE-6152-4F3410002802}"/>
              </a:ext>
            </a:extLst>
          </p:cNvPr>
          <p:cNvSpPr/>
          <p:nvPr/>
        </p:nvSpPr>
        <p:spPr>
          <a:xfrm>
            <a:off x="699179" y="4432459"/>
            <a:ext cx="7560707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3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ATTENTION : Le </a:t>
            </a:r>
            <a:r>
              <a:rPr lang="en-US" sz="320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pire</a:t>
            </a:r>
            <a:r>
              <a:rPr lang="en-US" sz="3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la </a:t>
            </a:r>
            <a:r>
              <a:rPr lang="en-US" sz="320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clé</a:t>
            </a:r>
            <a:r>
              <a:rPr lang="en-US" sz="3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USB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08608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CE615-A1D5-B74E-67DC-7E2654E97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49DA25A-ADF2-1328-5A4E-6EFE58FCE9B9}"/>
              </a:ext>
            </a:extLst>
          </p:cNvPr>
          <p:cNvSpPr/>
          <p:nvPr/>
        </p:nvSpPr>
        <p:spPr>
          <a:xfrm>
            <a:off x="793783" y="414806"/>
            <a:ext cx="988790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Les </a:t>
            </a:r>
            <a:r>
              <a:rPr lang="en-US" sz="3550" b="1" dirty="0" err="1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conséquences</a:t>
            </a:r>
            <a:r>
              <a:rPr lang="en-US" sz="35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des </a:t>
            </a:r>
            <a:r>
              <a:rPr lang="en-US" sz="3550" b="1" dirty="0" err="1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clics</a:t>
            </a:r>
            <a:endParaRPr lang="en-US" sz="3550" dirty="0"/>
          </a:p>
        </p:txBody>
      </p:sp>
      <p:sp>
        <p:nvSpPr>
          <p:cNvPr id="12" name="Shape 2">
            <a:extLst>
              <a:ext uri="{FF2B5EF4-FFF2-40B4-BE49-F238E27FC236}">
                <a16:creationId xmlns:a16="http://schemas.microsoft.com/office/drawing/2014/main" id="{93B7A5AB-D1F9-A5C0-2353-D6ADAC1B4E7A}"/>
              </a:ext>
            </a:extLst>
          </p:cNvPr>
          <p:cNvSpPr/>
          <p:nvPr/>
        </p:nvSpPr>
        <p:spPr>
          <a:xfrm>
            <a:off x="6752869" y="1064920"/>
            <a:ext cx="7560707" cy="1952268"/>
          </a:xfrm>
          <a:prstGeom prst="roundRect">
            <a:avLst>
              <a:gd name="adj" fmla="val 4866"/>
            </a:avLst>
          </a:prstGeom>
          <a:solidFill>
            <a:srgbClr val="FAFAFA">
              <a:alpha val="95000"/>
            </a:srgbClr>
          </a:solidFill>
          <a:ln w="3048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E7F9978B-FA45-463E-A558-3BFB22C88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736" y="959788"/>
            <a:ext cx="271343" cy="271343"/>
          </a:xfrm>
          <a:prstGeom prst="rect">
            <a:avLst/>
          </a:prstGeom>
        </p:spPr>
      </p:pic>
      <p:pic>
        <p:nvPicPr>
          <p:cNvPr id="14" name="Image 2" descr="preencoded.png">
            <a:extLst>
              <a:ext uri="{FF2B5EF4-FFF2-40B4-BE49-F238E27FC236}">
                <a16:creationId xmlns:a16="http://schemas.microsoft.com/office/drawing/2014/main" id="{E25471F8-5027-1026-CEBB-2CD4CC0E3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7364" y="2890403"/>
            <a:ext cx="271343" cy="271343"/>
          </a:xfrm>
          <a:prstGeom prst="rect">
            <a:avLst/>
          </a:prstGeom>
        </p:spPr>
      </p:pic>
      <p:sp>
        <p:nvSpPr>
          <p:cNvPr id="16" name="Text 3">
            <a:extLst>
              <a:ext uri="{FF2B5EF4-FFF2-40B4-BE49-F238E27FC236}">
                <a16:creationId xmlns:a16="http://schemas.microsoft.com/office/drawing/2014/main" id="{3B5601B1-2125-CABD-EF49-4AB6DD68B139}"/>
              </a:ext>
            </a:extLst>
          </p:cNvPr>
          <p:cNvSpPr/>
          <p:nvPr/>
        </p:nvSpPr>
        <p:spPr>
          <a:xfrm>
            <a:off x="6919080" y="1105760"/>
            <a:ext cx="7143565" cy="2072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fr-FR" sz="1400" b="1" dirty="0"/>
              <a:t>Perte de Confidentialité :</a:t>
            </a:r>
            <a:r>
              <a:rPr lang="fr-FR" sz="1400" dirty="0"/>
              <a:t> </a:t>
            </a:r>
            <a:r>
              <a:rPr lang="fr-FR" sz="1200" dirty="0"/>
              <a:t>Vos données personnelles (bulletins de paie, contrats) et les secrets de l'entreprise</a:t>
            </a:r>
          </a:p>
          <a:p>
            <a:pPr>
              <a:lnSpc>
                <a:spcPts val="2750"/>
              </a:lnSpc>
            </a:pPr>
            <a:r>
              <a:rPr lang="fr-FR" sz="1200" dirty="0"/>
              <a:t>sont volés et revendus.</a:t>
            </a:r>
          </a:p>
          <a:p>
            <a:pPr>
              <a:lnSpc>
                <a:spcPts val="2750"/>
              </a:lnSpc>
            </a:pPr>
            <a:r>
              <a:rPr lang="fr-FR" sz="1400" b="1" dirty="0"/>
              <a:t>Perte d'Intégrité :</a:t>
            </a:r>
            <a:r>
              <a:rPr lang="fr-FR" sz="1400" dirty="0"/>
              <a:t> </a:t>
            </a:r>
            <a:r>
              <a:rPr lang="fr-FR" sz="1200" dirty="0"/>
              <a:t>Nos fichiers et logiciels sont modifiés ou falsifiés, rendant le travail quotidien impossible.</a:t>
            </a:r>
          </a:p>
          <a:p>
            <a:pPr>
              <a:lnSpc>
                <a:spcPts val="2750"/>
              </a:lnSpc>
            </a:pPr>
            <a:r>
              <a:rPr lang="fr-FR" sz="1400" b="1" dirty="0"/>
              <a:t>Perte de Disponibilité :</a:t>
            </a:r>
            <a:r>
              <a:rPr lang="fr-FR" sz="1400" dirty="0"/>
              <a:t> </a:t>
            </a:r>
            <a:r>
              <a:rPr lang="fr-FR" sz="1200" dirty="0"/>
              <a:t>Le système informatique est totalement bloqué (chiffrement par ransomware),</a:t>
            </a:r>
          </a:p>
          <a:p>
            <a:pPr>
              <a:lnSpc>
                <a:spcPts val="2750"/>
              </a:lnSpc>
            </a:pPr>
            <a:r>
              <a:rPr lang="fr-FR" sz="1200" dirty="0"/>
              <a:t> empêchant tout accès à nos outils de travail, customs, dossiers partagés…</a:t>
            </a:r>
            <a:endParaRPr lang="en-US" sz="1200" dirty="0"/>
          </a:p>
        </p:txBody>
      </p:sp>
      <p:sp>
        <p:nvSpPr>
          <p:cNvPr id="19" name="Shape 2">
            <a:extLst>
              <a:ext uri="{FF2B5EF4-FFF2-40B4-BE49-F238E27FC236}">
                <a16:creationId xmlns:a16="http://schemas.microsoft.com/office/drawing/2014/main" id="{9FBCF5C8-BD49-D2DF-B138-5F5601A31965}"/>
              </a:ext>
            </a:extLst>
          </p:cNvPr>
          <p:cNvSpPr/>
          <p:nvPr/>
        </p:nvSpPr>
        <p:spPr>
          <a:xfrm>
            <a:off x="6752869" y="3386877"/>
            <a:ext cx="7560707" cy="1952268"/>
          </a:xfrm>
          <a:prstGeom prst="roundRect">
            <a:avLst>
              <a:gd name="adj" fmla="val 4866"/>
            </a:avLst>
          </a:prstGeom>
          <a:solidFill>
            <a:srgbClr val="FAFAFA">
              <a:alpha val="95000"/>
            </a:srgbClr>
          </a:solidFill>
          <a:ln w="3048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pic>
        <p:nvPicPr>
          <p:cNvPr id="20" name="Image 1" descr="preencoded.png">
            <a:extLst>
              <a:ext uri="{FF2B5EF4-FFF2-40B4-BE49-F238E27FC236}">
                <a16:creationId xmlns:a16="http://schemas.microsoft.com/office/drawing/2014/main" id="{10971C3F-826B-E306-020F-C770DC494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736" y="3281745"/>
            <a:ext cx="271343" cy="271343"/>
          </a:xfrm>
          <a:prstGeom prst="rect">
            <a:avLst/>
          </a:prstGeom>
        </p:spPr>
      </p:pic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10A2C23C-F8AF-65CB-DBE4-88EB25D08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7364" y="5212360"/>
            <a:ext cx="271343" cy="271343"/>
          </a:xfrm>
          <a:prstGeom prst="rect">
            <a:avLst/>
          </a:prstGeom>
        </p:spPr>
      </p:pic>
      <p:sp>
        <p:nvSpPr>
          <p:cNvPr id="22" name="Text 3">
            <a:extLst>
              <a:ext uri="{FF2B5EF4-FFF2-40B4-BE49-F238E27FC236}">
                <a16:creationId xmlns:a16="http://schemas.microsoft.com/office/drawing/2014/main" id="{FFA0CE54-AB2E-27AC-6B64-E5E860E5B887}"/>
              </a:ext>
            </a:extLst>
          </p:cNvPr>
          <p:cNvSpPr/>
          <p:nvPr/>
        </p:nvSpPr>
        <p:spPr>
          <a:xfrm>
            <a:off x="6898532" y="3925931"/>
            <a:ext cx="6307455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fr-FR" sz="1400" b="1" dirty="0"/>
              <a:t>Chômage technique :</a:t>
            </a:r>
            <a:r>
              <a:rPr lang="fr-FR" sz="1400" dirty="0"/>
              <a:t> </a:t>
            </a:r>
            <a:r>
              <a:rPr lang="fr-FR" sz="1200" dirty="0"/>
              <a:t>Si les serveurs sont coupés, l'activité s'arrête nette, forçant les équipes au repos forcé.</a:t>
            </a:r>
          </a:p>
          <a:p>
            <a:pPr>
              <a:lnSpc>
                <a:spcPts val="2750"/>
              </a:lnSpc>
            </a:pPr>
            <a:r>
              <a:rPr lang="fr-FR" sz="1400" b="1" dirty="0"/>
              <a:t>Stress collectif :</a:t>
            </a:r>
            <a:r>
              <a:rPr lang="fr-FR" sz="1400" dirty="0"/>
              <a:t> </a:t>
            </a:r>
            <a:r>
              <a:rPr lang="fr-FR" sz="1200" dirty="0"/>
              <a:t>Une crise cyber génère une pression immense sur tous les services pour tenter de restaurer l'activité</a:t>
            </a:r>
            <a:endParaRPr lang="en-US" sz="1200" dirty="0"/>
          </a:p>
        </p:txBody>
      </p:sp>
      <p:sp>
        <p:nvSpPr>
          <p:cNvPr id="24" name="Shape 2">
            <a:extLst>
              <a:ext uri="{FF2B5EF4-FFF2-40B4-BE49-F238E27FC236}">
                <a16:creationId xmlns:a16="http://schemas.microsoft.com/office/drawing/2014/main" id="{19FDC675-7879-672D-C8F7-6BBAF37924A1}"/>
              </a:ext>
            </a:extLst>
          </p:cNvPr>
          <p:cNvSpPr/>
          <p:nvPr/>
        </p:nvSpPr>
        <p:spPr>
          <a:xfrm>
            <a:off x="6752869" y="5755248"/>
            <a:ext cx="7560707" cy="1952268"/>
          </a:xfrm>
          <a:prstGeom prst="roundRect">
            <a:avLst>
              <a:gd name="adj" fmla="val 4866"/>
            </a:avLst>
          </a:prstGeom>
          <a:solidFill>
            <a:srgbClr val="FAFAFA">
              <a:alpha val="95000"/>
            </a:srgbClr>
          </a:solidFill>
          <a:ln w="3048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pic>
        <p:nvPicPr>
          <p:cNvPr id="25" name="Image 1" descr="preencoded.png">
            <a:extLst>
              <a:ext uri="{FF2B5EF4-FFF2-40B4-BE49-F238E27FC236}">
                <a16:creationId xmlns:a16="http://schemas.microsoft.com/office/drawing/2014/main" id="{130AD10A-E4D1-9BEC-3772-627CF1FAE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736" y="5650116"/>
            <a:ext cx="271343" cy="271343"/>
          </a:xfrm>
          <a:prstGeom prst="rect">
            <a:avLst/>
          </a:prstGeom>
        </p:spPr>
      </p:pic>
      <p:pic>
        <p:nvPicPr>
          <p:cNvPr id="26" name="Image 2" descr="preencoded.png">
            <a:extLst>
              <a:ext uri="{FF2B5EF4-FFF2-40B4-BE49-F238E27FC236}">
                <a16:creationId xmlns:a16="http://schemas.microsoft.com/office/drawing/2014/main" id="{30924916-4CDD-7BC6-4AE1-B7E17AA0D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7364" y="7580731"/>
            <a:ext cx="271343" cy="271343"/>
          </a:xfrm>
          <a:prstGeom prst="rect">
            <a:avLst/>
          </a:prstGeom>
        </p:spPr>
      </p:pic>
      <p:sp>
        <p:nvSpPr>
          <p:cNvPr id="27" name="Text 3">
            <a:extLst>
              <a:ext uri="{FF2B5EF4-FFF2-40B4-BE49-F238E27FC236}">
                <a16:creationId xmlns:a16="http://schemas.microsoft.com/office/drawing/2014/main" id="{7EC2F57D-E44A-49CF-6F07-89A7DA4B1B01}"/>
              </a:ext>
            </a:extLst>
          </p:cNvPr>
          <p:cNvSpPr/>
          <p:nvPr/>
        </p:nvSpPr>
        <p:spPr>
          <a:xfrm>
            <a:off x="6880820" y="6063293"/>
            <a:ext cx="6307455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fr-FR" sz="1400" b="1" dirty="0"/>
              <a:t>Cessation d'activité :</a:t>
            </a:r>
            <a:r>
              <a:rPr lang="fr-FR" sz="1400" dirty="0"/>
              <a:t> </a:t>
            </a:r>
            <a:r>
              <a:rPr lang="fr-FR" sz="1200" dirty="0"/>
              <a:t>Pour de nombreuses entreprises, une attaque majeure non signalée à temps peut conduire</a:t>
            </a:r>
          </a:p>
          <a:p>
            <a:pPr>
              <a:lnSpc>
                <a:spcPts val="2750"/>
              </a:lnSpc>
            </a:pPr>
            <a:r>
              <a:rPr lang="fr-FR" sz="1200" dirty="0"/>
              <a:t>à une fermeture définitive.</a:t>
            </a:r>
          </a:p>
          <a:p>
            <a:pPr>
              <a:lnSpc>
                <a:spcPts val="2750"/>
              </a:lnSpc>
            </a:pPr>
            <a:r>
              <a:rPr lang="fr-FR" sz="1400" b="1" dirty="0"/>
              <a:t>Coûts de remédiation :</a:t>
            </a:r>
            <a:r>
              <a:rPr lang="fr-FR" sz="1400" dirty="0"/>
              <a:t> </a:t>
            </a:r>
            <a:r>
              <a:rPr lang="fr-FR" sz="1200" dirty="0"/>
              <a:t>Les frais de remise en service et les amendes juridiques mettent en péril</a:t>
            </a:r>
          </a:p>
          <a:p>
            <a:pPr>
              <a:lnSpc>
                <a:spcPts val="2750"/>
              </a:lnSpc>
            </a:pPr>
            <a:r>
              <a:rPr lang="fr-FR" sz="1200" dirty="0"/>
              <a:t>la santé financière de la société.</a:t>
            </a:r>
          </a:p>
          <a:p>
            <a:pPr>
              <a:lnSpc>
                <a:spcPts val="2750"/>
              </a:lnSpc>
            </a:pPr>
            <a:endParaRPr lang="en-US" sz="1400" dirty="0"/>
          </a:p>
        </p:txBody>
      </p:sp>
      <p:pic>
        <p:nvPicPr>
          <p:cNvPr id="35" name="Image 34" descr="Une image contenant texte, capture d’écran, intérieur, Panneaux lumineux&#10;&#10;Le contenu généré par l’IA peut être incorrect.">
            <a:extLst>
              <a:ext uri="{FF2B5EF4-FFF2-40B4-BE49-F238E27FC236}">
                <a16:creationId xmlns:a16="http://schemas.microsoft.com/office/drawing/2014/main" id="{96561EF2-A289-5370-52CB-CCCF57976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8" y="1794384"/>
            <a:ext cx="5564302" cy="565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99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818</Words>
  <Application>Microsoft Office PowerPoint</Application>
  <PresentationFormat>Personnalisé</PresentationFormat>
  <Paragraphs>95</Paragraphs>
  <Slides>13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Outfit Extra Bold</vt:lpstr>
      <vt:lpstr>Arimo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Guillaume VERGIER</dc:creator>
  <cp:lastModifiedBy>Guillaume VERGIER</cp:lastModifiedBy>
  <cp:revision>10</cp:revision>
  <dcterms:created xsi:type="dcterms:W3CDTF">2026-01-22T11:30:04Z</dcterms:created>
  <dcterms:modified xsi:type="dcterms:W3CDTF">2026-02-03T10:34:30Z</dcterms:modified>
</cp:coreProperties>
</file>